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48" r:id="rId2"/>
    <p:sldId id="349" r:id="rId3"/>
    <p:sldId id="350" r:id="rId4"/>
    <p:sldId id="351" r:id="rId5"/>
    <p:sldId id="352" r:id="rId6"/>
    <p:sldId id="353" r:id="rId7"/>
    <p:sldId id="354" r:id="rId8"/>
    <p:sldId id="355" r:id="rId9"/>
    <p:sldId id="356"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A34131-62CF-4349-AE3E-80B1E494FC6E}" type="datetimeFigureOut">
              <a:rPr kumimoji="1" lang="ja-JP" altLang="en-US" smtClean="0"/>
              <a:pPr/>
              <a:t>2017/3/6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AF05F-1033-401E-A85A-1C46598D5596}" type="slidenum">
              <a:rPr kumimoji="1" lang="ja-JP" altLang="en-US" smtClean="0"/>
              <a:pPr/>
              <a:t>‹#›</a:t>
            </a:fld>
            <a:endParaRPr kumimoji="1" lang="ja-JP" altLang="en-US"/>
          </a:p>
        </p:txBody>
      </p:sp>
    </p:spTree>
    <p:extLst>
      <p:ext uri="{BB962C8B-B14F-4D97-AF65-F5344CB8AC3E}">
        <p14:creationId xmlns:p14="http://schemas.microsoft.com/office/powerpoint/2010/main" val="14948266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61"/>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9FBE3C4-ABD9-4FF0-B125-1DAC666D6E02}"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BBA72CF-FBCB-43F0-899B-CBE8FD8B4B2E}"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94BB765-3FDA-488F-85ED-8CAA39164833}"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6F75D214-E5D3-46B7-944A-71CD76E1E84E}"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D85A5D9-D0AF-4EC6-AEFD-E231A2A95BEF}"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98C4D4FD-B5A3-403B-B5D9-198676ED6302}"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C2DDFF5-A4E4-4EE6-AABB-2334851A9F9C}"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0E35E811-1A5C-4F34-A195-19E4C9821923}"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6"/>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06ED224-5677-4990-A488-7470492947EA}"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FBA0D344-20B3-4572-9AD0-F996A1D906B9}"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3E82222C-4D82-4F40-B624-4BE3774E00D0}"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E4435F4C-6251-4CB5-B193-9FBDDCA494E5}"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B27E3620-781D-4A45-A9B7-1295EC8A3A00}"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6A481283-BC14-42CD-A78D-E42E9DA97D46}"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D6A96EC5-1B5A-4B26-95A4-F21792FEBBF2}"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727283E8-5706-46A4-90EC-21EA22EA67E0}"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7C65FAF-CE26-4276-BF16-644BD1462971}"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2C81A5DC-0A32-42A1-88D0-C04DC7E4254B}"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7A8E6C2-89E6-4F8F-8930-6142DD712F3C}"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1E1D92B8-21AC-424A-AF56-DCD9BCEA9E2F}"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4B04897-8C84-40C0-A0AE-18CA42766A51}"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E51D7D3B-B910-44D8-A63F-0AE46A610019}"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86"/>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2CDD119-248C-4019-B8DE-2AB6E633EB8A}" type="datetime1">
              <a:rPr lang="ja-JP" altLang="en-US" smtClean="0">
                <a:solidFill>
                  <a:prstClr val="black">
                    <a:tint val="75000"/>
                  </a:prstClr>
                </a:solidFill>
              </a:rPr>
              <a:pPr>
                <a:defRPr/>
              </a:pPr>
              <a:t>2017/3/6</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00" y="6356386"/>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6553200" y="6356386"/>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93129A3-C2D9-48F1-8F2B-FE9F803338DE}" type="slidenum">
              <a:rPr lang="ja-JP" altLang="en-US">
                <a:solidFill>
                  <a:prstClr val="black">
                    <a:tint val="75000"/>
                  </a:prstClr>
                </a:solidFill>
              </a:rPr>
              <a:pPr>
                <a:defRPr/>
              </a:pPr>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29034" y="415781"/>
            <a:ext cx="5328592"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改正育児・介護休業法</a:t>
            </a:r>
            <a:r>
              <a:rPr kumimoji="1" lang="ja-JP" altLang="en-US" sz="2800" b="1" dirty="0" smtClean="0">
                <a:latin typeface="HG丸ｺﾞｼｯｸM-PRO" pitchFamily="50" charset="-128"/>
                <a:ea typeface="HG丸ｺﾞｼｯｸM-PRO" pitchFamily="50" charset="-128"/>
              </a:rPr>
              <a:t>の概要</a:t>
            </a:r>
            <a:endParaRPr kumimoji="1" lang="ja-JP" altLang="en-US" sz="2800" b="1" dirty="0">
              <a:latin typeface="HG丸ｺﾞｼｯｸM-PRO" pitchFamily="50" charset="-128"/>
              <a:ea typeface="HG丸ｺﾞｼｯｸM-PRO" pitchFamily="50" charset="-128"/>
            </a:endParaRPr>
          </a:p>
        </p:txBody>
      </p:sp>
      <p:sp>
        <p:nvSpPr>
          <p:cNvPr id="3"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正方形/長方形 3"/>
          <p:cNvSpPr/>
          <p:nvPr/>
        </p:nvSpPr>
        <p:spPr>
          <a:xfrm>
            <a:off x="0" y="105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67544" y="1496660"/>
            <a:ext cx="8208912" cy="1940957"/>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b="1" dirty="0" smtClean="0">
              <a:latin typeface="+mn-ea"/>
            </a:endParaRPr>
          </a:p>
          <a:p>
            <a:pPr>
              <a:buNone/>
            </a:pPr>
            <a:r>
              <a:rPr lang="ja-JP" altLang="en-US" b="1" dirty="0" smtClean="0">
                <a:latin typeface="+mn-ea"/>
              </a:rPr>
              <a:t>◆</a:t>
            </a:r>
            <a:r>
              <a:rPr lang="ja-JP" altLang="en-US" b="1" dirty="0" smtClean="0">
                <a:solidFill>
                  <a:prstClr val="black"/>
                </a:solidFill>
                <a:latin typeface="ＭＳ ゴシック" pitchFamily="49" charset="-128"/>
                <a:ea typeface="ＭＳ ゴシック" pitchFamily="49" charset="-128"/>
                <a:cs typeface="メイリオ" panose="020B0604030504040204" pitchFamily="50" charset="-128"/>
              </a:rPr>
              <a:t>非正規雇用労働者の育児休業の取得促進や妊娠・出産・育児休業・</a:t>
            </a:r>
            <a:endParaRPr lang="en-US" altLang="ja-JP" b="1" dirty="0" smtClean="0">
              <a:solidFill>
                <a:prstClr val="black"/>
              </a:solidFill>
              <a:latin typeface="ＭＳ ゴシック" pitchFamily="49" charset="-128"/>
              <a:ea typeface="ＭＳ ゴシック" pitchFamily="49" charset="-128"/>
              <a:cs typeface="メイリオ" panose="020B0604030504040204" pitchFamily="50" charset="-128"/>
            </a:endParaRPr>
          </a:p>
          <a:p>
            <a:pPr>
              <a:buNone/>
            </a:pPr>
            <a:r>
              <a:rPr lang="ja-JP" altLang="en-US" b="1" dirty="0" smtClean="0">
                <a:solidFill>
                  <a:prstClr val="black"/>
                </a:solidFill>
                <a:latin typeface="ＭＳ ゴシック" pitchFamily="49" charset="-128"/>
                <a:ea typeface="ＭＳ ゴシック" pitchFamily="49" charset="-128"/>
                <a:cs typeface="メイリオ" panose="020B0604030504040204" pitchFamily="50" charset="-128"/>
              </a:rPr>
              <a:t>　介護休業等を理由とする不利益取扱い等の防止を図る。</a:t>
            </a:r>
            <a:endParaRPr lang="en-US" altLang="ja-JP" b="1" dirty="0" smtClean="0">
              <a:solidFill>
                <a:prstClr val="black"/>
              </a:solidFill>
              <a:latin typeface="ＭＳ ゴシック" pitchFamily="49" charset="-128"/>
              <a:ea typeface="ＭＳ ゴシック" pitchFamily="49" charset="-128"/>
              <a:cs typeface="メイリオ" panose="020B0604030504040204" pitchFamily="50" charset="-128"/>
            </a:endParaRPr>
          </a:p>
          <a:p>
            <a:pPr>
              <a:buNone/>
            </a:pPr>
            <a:endParaRPr lang="en-US" altLang="ja-JP" b="1" dirty="0" smtClean="0">
              <a:solidFill>
                <a:prstClr val="black"/>
              </a:solidFill>
              <a:latin typeface="ＭＳ ゴシック" pitchFamily="49" charset="-128"/>
              <a:ea typeface="ＭＳ ゴシック" pitchFamily="49" charset="-128"/>
              <a:cs typeface="メイリオ" panose="020B0604030504040204" pitchFamily="50" charset="-128"/>
            </a:endParaRPr>
          </a:p>
          <a:p>
            <a:pPr>
              <a:buNone/>
            </a:pPr>
            <a:r>
              <a:rPr lang="ja-JP" altLang="en-US" b="1" dirty="0" smtClean="0">
                <a:latin typeface="ＭＳ ゴシック" pitchFamily="49" charset="-128"/>
                <a:ea typeface="ＭＳ ゴシック" pitchFamily="49" charset="-128"/>
                <a:cs typeface="メイリオ" pitchFamily="50" charset="-128"/>
              </a:rPr>
              <a:t>◆介護が必要な家族を抱える労働者が介護休業や柔軟な働き方などの</a:t>
            </a:r>
            <a:endParaRPr lang="en-US" altLang="ja-JP" b="1" dirty="0" smtClean="0">
              <a:latin typeface="ＭＳ ゴシック" pitchFamily="49" charset="-128"/>
              <a:ea typeface="ＭＳ ゴシック" pitchFamily="49" charset="-128"/>
              <a:cs typeface="メイリオ" pitchFamily="50" charset="-128"/>
            </a:endParaRPr>
          </a:p>
          <a:p>
            <a:pPr>
              <a:buNone/>
            </a:pPr>
            <a:r>
              <a:rPr lang="ja-JP" altLang="en-US" b="1" dirty="0" smtClean="0">
                <a:latin typeface="ＭＳ ゴシック" pitchFamily="49" charset="-128"/>
                <a:ea typeface="ＭＳ ゴシック" pitchFamily="49" charset="-128"/>
                <a:cs typeface="メイリオ" pitchFamily="50" charset="-128"/>
              </a:rPr>
              <a:t>　制度と介護サービス等の制度を組み合わせて対応できるようにする。</a:t>
            </a:r>
            <a:endParaRPr lang="en-US" altLang="ja-JP" b="1" dirty="0" smtClean="0">
              <a:latin typeface="+mn-ea"/>
            </a:endParaRPr>
          </a:p>
        </p:txBody>
      </p:sp>
      <p:sp>
        <p:nvSpPr>
          <p:cNvPr id="7" name="テキスト ボックス 6"/>
          <p:cNvSpPr txBox="1"/>
          <p:nvPr/>
        </p:nvSpPr>
        <p:spPr>
          <a:xfrm>
            <a:off x="323528" y="1376393"/>
            <a:ext cx="1440160"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改正ポイント</a:t>
            </a:r>
            <a:endParaRPr kumimoji="1" lang="ja-JP" altLang="en-US" b="1" dirty="0"/>
          </a:p>
        </p:txBody>
      </p:sp>
      <p:pic>
        <p:nvPicPr>
          <p:cNvPr id="5121" name="Picture 1"/>
          <p:cNvPicPr>
            <a:picLocks noChangeAspect="1" noChangeArrowheads="1"/>
          </p:cNvPicPr>
          <p:nvPr/>
        </p:nvPicPr>
        <p:blipFill>
          <a:blip r:embed="rId2" cstate="print"/>
          <a:srcRect/>
          <a:stretch>
            <a:fillRect/>
          </a:stretch>
        </p:blipFill>
        <p:spPr bwMode="auto">
          <a:xfrm>
            <a:off x="7164288" y="4365104"/>
            <a:ext cx="1603100" cy="2082376"/>
          </a:xfrm>
          <a:prstGeom prst="rect">
            <a:avLst/>
          </a:prstGeom>
          <a:noFill/>
          <a:ln w="9525">
            <a:noFill/>
            <a:miter lim="800000"/>
            <a:headEnd/>
            <a:tailEnd/>
          </a:ln>
        </p:spPr>
      </p:pic>
      <p:sp>
        <p:nvSpPr>
          <p:cNvPr id="11" name="正方形/長方形 10"/>
          <p:cNvSpPr/>
          <p:nvPr/>
        </p:nvSpPr>
        <p:spPr>
          <a:xfrm>
            <a:off x="539552" y="3789040"/>
            <a:ext cx="5832648" cy="1728192"/>
          </a:xfrm>
          <a:prstGeom prst="rect">
            <a:avLst/>
          </a:prstGeom>
          <a:solidFill>
            <a:srgbClr val="EBF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n-ea"/>
              </a:rPr>
              <a:t>　</a:t>
            </a:r>
            <a:endParaRPr lang="en-US" altLang="ja-JP" b="1" dirty="0" smtClean="0">
              <a:solidFill>
                <a:schemeClr val="tx1"/>
              </a:solidFill>
              <a:latin typeface="+mn-ea"/>
            </a:endParaRPr>
          </a:p>
          <a:p>
            <a:r>
              <a:rPr lang="ja-JP" altLang="en-US" b="1" dirty="0" smtClean="0">
                <a:solidFill>
                  <a:schemeClr val="tx1"/>
                </a:solidFill>
                <a:latin typeface="+mn-ea"/>
              </a:rPr>
              <a:t>　＜改正育児・介護休業法＞</a:t>
            </a:r>
            <a:endParaRPr lang="en-US" altLang="ja-JP" b="1" dirty="0" smtClean="0">
              <a:solidFill>
                <a:schemeClr val="tx1"/>
              </a:solidFill>
              <a:latin typeface="+mn-ea"/>
            </a:endParaRPr>
          </a:p>
          <a:p>
            <a:r>
              <a:rPr lang="ja-JP" altLang="en-US" b="1" dirty="0" smtClean="0">
                <a:solidFill>
                  <a:schemeClr val="tx1"/>
                </a:solidFill>
                <a:latin typeface="+mn-ea"/>
              </a:rPr>
              <a:t>　　○成立日：</a:t>
            </a:r>
            <a:r>
              <a:rPr lang="en-US" altLang="ja-JP" b="1" dirty="0" smtClean="0">
                <a:solidFill>
                  <a:schemeClr val="tx1"/>
                </a:solidFill>
                <a:latin typeface="+mn-ea"/>
              </a:rPr>
              <a:t>2016</a:t>
            </a:r>
            <a:r>
              <a:rPr lang="ja-JP" altLang="en-US" b="1" dirty="0" smtClean="0">
                <a:solidFill>
                  <a:schemeClr val="tx1"/>
                </a:solidFill>
                <a:latin typeface="+mn-ea"/>
              </a:rPr>
              <a:t>年</a:t>
            </a:r>
            <a:r>
              <a:rPr lang="en-US" altLang="ja-JP" b="1" dirty="0" smtClean="0">
                <a:solidFill>
                  <a:schemeClr val="tx1"/>
                </a:solidFill>
                <a:latin typeface="+mn-ea"/>
              </a:rPr>
              <a:t>3</a:t>
            </a:r>
            <a:r>
              <a:rPr lang="ja-JP" altLang="en-US" b="1" dirty="0" smtClean="0">
                <a:solidFill>
                  <a:schemeClr val="tx1"/>
                </a:solidFill>
                <a:latin typeface="+mn-ea"/>
              </a:rPr>
              <a:t>月</a:t>
            </a:r>
            <a:r>
              <a:rPr lang="en-US" altLang="ja-JP" b="1" dirty="0" smtClean="0">
                <a:solidFill>
                  <a:schemeClr val="tx1"/>
                </a:solidFill>
                <a:latin typeface="+mn-ea"/>
              </a:rPr>
              <a:t>29</a:t>
            </a:r>
            <a:r>
              <a:rPr lang="ja-JP" altLang="en-US" b="1" dirty="0" smtClean="0">
                <a:solidFill>
                  <a:schemeClr val="tx1"/>
                </a:solidFill>
                <a:latin typeface="+mn-ea"/>
              </a:rPr>
              <a:t>日</a:t>
            </a:r>
            <a:endParaRPr lang="en-US" altLang="ja-JP" b="1" dirty="0" smtClean="0">
              <a:solidFill>
                <a:schemeClr val="tx1"/>
              </a:solidFill>
              <a:latin typeface="+mn-ea"/>
            </a:endParaRPr>
          </a:p>
          <a:p>
            <a:r>
              <a:rPr lang="ja-JP" altLang="en-US" b="1" dirty="0" smtClean="0">
                <a:solidFill>
                  <a:schemeClr val="tx1"/>
                </a:solidFill>
                <a:latin typeface="+mn-ea"/>
              </a:rPr>
              <a:t>　　○公布日：</a:t>
            </a:r>
            <a:r>
              <a:rPr lang="en-US" altLang="ja-JP" b="1" dirty="0" smtClean="0">
                <a:solidFill>
                  <a:schemeClr val="tx1"/>
                </a:solidFill>
                <a:latin typeface="+mn-ea"/>
              </a:rPr>
              <a:t>2016</a:t>
            </a:r>
            <a:r>
              <a:rPr lang="ja-JP" altLang="en-US" b="1" dirty="0" smtClean="0">
                <a:solidFill>
                  <a:schemeClr val="tx1"/>
                </a:solidFill>
                <a:latin typeface="+mn-ea"/>
              </a:rPr>
              <a:t>年</a:t>
            </a:r>
            <a:r>
              <a:rPr lang="en-US" altLang="ja-JP" b="1" dirty="0" smtClean="0">
                <a:solidFill>
                  <a:schemeClr val="tx1"/>
                </a:solidFill>
                <a:latin typeface="+mn-ea"/>
              </a:rPr>
              <a:t>3</a:t>
            </a:r>
            <a:r>
              <a:rPr lang="ja-JP" altLang="en-US" b="1" dirty="0" smtClean="0">
                <a:solidFill>
                  <a:schemeClr val="tx1"/>
                </a:solidFill>
                <a:latin typeface="+mn-ea"/>
              </a:rPr>
              <a:t>月</a:t>
            </a:r>
            <a:r>
              <a:rPr lang="en-US" altLang="ja-JP" b="1" dirty="0" smtClean="0">
                <a:solidFill>
                  <a:schemeClr val="tx1"/>
                </a:solidFill>
                <a:latin typeface="+mn-ea"/>
              </a:rPr>
              <a:t>31</a:t>
            </a:r>
            <a:r>
              <a:rPr lang="ja-JP" altLang="en-US" b="1" dirty="0" smtClean="0">
                <a:solidFill>
                  <a:schemeClr val="tx1"/>
                </a:solidFill>
                <a:latin typeface="+mn-ea"/>
              </a:rPr>
              <a:t>日</a:t>
            </a:r>
            <a:endParaRPr lang="en-US" altLang="ja-JP" b="1" dirty="0" smtClean="0">
              <a:solidFill>
                <a:schemeClr val="tx1"/>
              </a:solidFill>
              <a:latin typeface="+mn-ea"/>
            </a:endParaRPr>
          </a:p>
          <a:p>
            <a:r>
              <a:rPr lang="ja-JP" altLang="en-US" b="1" dirty="0" smtClean="0">
                <a:solidFill>
                  <a:schemeClr val="tx1"/>
                </a:solidFill>
                <a:latin typeface="+mn-ea"/>
              </a:rPr>
              <a:t>　　○施行日：</a:t>
            </a:r>
            <a:r>
              <a:rPr lang="en-US" altLang="ja-JP" b="1" u="sng" dirty="0" smtClean="0">
                <a:solidFill>
                  <a:schemeClr val="tx1"/>
                </a:solidFill>
                <a:latin typeface="+mn-ea"/>
              </a:rPr>
              <a:t>2017</a:t>
            </a:r>
            <a:r>
              <a:rPr lang="ja-JP" altLang="en-US" b="1" u="sng" dirty="0" smtClean="0">
                <a:solidFill>
                  <a:schemeClr val="tx1"/>
                </a:solidFill>
                <a:latin typeface="+mn-ea"/>
              </a:rPr>
              <a:t>年</a:t>
            </a:r>
            <a:r>
              <a:rPr lang="en-US" altLang="ja-JP" b="1" u="sng" dirty="0" smtClean="0">
                <a:solidFill>
                  <a:schemeClr val="tx1"/>
                </a:solidFill>
                <a:latin typeface="+mn-ea"/>
              </a:rPr>
              <a:t>1</a:t>
            </a:r>
            <a:r>
              <a:rPr lang="ja-JP" altLang="en-US" b="1" u="sng" dirty="0" smtClean="0">
                <a:solidFill>
                  <a:schemeClr val="tx1"/>
                </a:solidFill>
                <a:latin typeface="+mn-ea"/>
              </a:rPr>
              <a:t>月</a:t>
            </a:r>
            <a:r>
              <a:rPr lang="en-US" altLang="ja-JP" b="1" u="sng" dirty="0" smtClean="0">
                <a:solidFill>
                  <a:schemeClr val="tx1"/>
                </a:solidFill>
                <a:latin typeface="+mn-ea"/>
              </a:rPr>
              <a:t>1</a:t>
            </a:r>
            <a:r>
              <a:rPr lang="ja-JP" altLang="en-US" b="1" u="sng" dirty="0" smtClean="0">
                <a:solidFill>
                  <a:schemeClr val="tx1"/>
                </a:solidFill>
                <a:latin typeface="+mn-ea"/>
              </a:rPr>
              <a:t>日</a:t>
            </a:r>
            <a:endParaRPr lang="en-US" altLang="ja-JP" b="1" u="sng" dirty="0" smtClean="0">
              <a:solidFill>
                <a:schemeClr val="tx1"/>
              </a:solidFill>
              <a:latin typeface="+mn-ea"/>
            </a:endParaRPr>
          </a:p>
          <a:p>
            <a:r>
              <a:rPr lang="ja-JP" altLang="en-US" b="1" dirty="0" smtClean="0">
                <a:solidFill>
                  <a:schemeClr val="tx1"/>
                </a:solidFill>
                <a:latin typeface="+mn-ea"/>
              </a:rPr>
              <a:t>　</a:t>
            </a:r>
            <a:endParaRPr lang="en-US" altLang="ja-JP" b="1" dirty="0" smtClean="0">
              <a:solidFill>
                <a:schemeClr val="tx1"/>
              </a:solidFill>
              <a:latin typeface="+mn-ea"/>
            </a:endParaRPr>
          </a:p>
          <a:p>
            <a:r>
              <a:rPr lang="ja-JP" altLang="en-US" b="1" dirty="0" smtClean="0">
                <a:solidFill>
                  <a:schemeClr val="tx1"/>
                </a:solidFill>
                <a:latin typeface="+mn-ea"/>
              </a:rPr>
              <a:t>　</a:t>
            </a:r>
            <a:endParaRPr lang="en-US" altLang="ja-JP" b="1" dirty="0" smtClean="0">
              <a:solidFill>
                <a:schemeClr val="tx1"/>
              </a:solidFill>
              <a:latin typeface="+mn-ea"/>
            </a:endParaRPr>
          </a:p>
        </p:txBody>
      </p:sp>
      <p:sp>
        <p:nvSpPr>
          <p:cNvPr id="14" name="角丸四角形吹き出し 13"/>
          <p:cNvSpPr/>
          <p:nvPr/>
        </p:nvSpPr>
        <p:spPr>
          <a:xfrm>
            <a:off x="4211960" y="4005064"/>
            <a:ext cx="3096344" cy="1224136"/>
          </a:xfrm>
          <a:prstGeom prst="wedgeRoundRectCallout">
            <a:avLst>
              <a:gd name="adj1" fmla="val 39370"/>
              <a:gd name="adj2" fmla="val 65080"/>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latin typeface="HG丸ｺﾞｼｯｸM-PRO" pitchFamily="50" charset="-128"/>
                <a:ea typeface="HG丸ｺﾞｼｯｸM-PRO" pitchFamily="50" charset="-128"/>
              </a:rPr>
              <a:t>2017</a:t>
            </a:r>
            <a:r>
              <a:rPr lang="ja-JP" altLang="en-US" sz="1600" dirty="0" smtClean="0">
                <a:solidFill>
                  <a:schemeClr val="tx1"/>
                </a:solidFill>
                <a:latin typeface="HG丸ｺﾞｼｯｸM-PRO" pitchFamily="50" charset="-128"/>
                <a:ea typeface="HG丸ｺﾞｼｯｸM-PRO" pitchFamily="50" charset="-128"/>
              </a:rPr>
              <a:t>年</a:t>
            </a:r>
            <a:r>
              <a:rPr lang="en-US" altLang="ja-JP" sz="1600" dirty="0" smtClean="0">
                <a:solidFill>
                  <a:schemeClr val="tx1"/>
                </a:solidFill>
                <a:latin typeface="HG丸ｺﾞｼｯｸM-PRO" pitchFamily="50" charset="-128"/>
                <a:ea typeface="HG丸ｺﾞｼｯｸM-PRO" pitchFamily="50" charset="-128"/>
              </a:rPr>
              <a:t>1</a:t>
            </a:r>
            <a:r>
              <a:rPr lang="ja-JP" altLang="en-US" sz="1600" dirty="0" smtClean="0">
                <a:solidFill>
                  <a:schemeClr val="tx1"/>
                </a:solidFill>
                <a:latin typeface="HG丸ｺﾞｼｯｸM-PRO" pitchFamily="50" charset="-128"/>
                <a:ea typeface="HG丸ｺﾞｼｯｸM-PRO" pitchFamily="50" charset="-128"/>
              </a:rPr>
              <a:t>月の施行に向けて、</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法を上回る内容の</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労働協約改定に取り組もう！</a:t>
            </a:r>
            <a:endParaRPr lang="en-US" altLang="ja-JP" sz="1600" dirty="0" smtClean="0">
              <a:solidFill>
                <a:schemeClr val="tx1"/>
              </a:solidFill>
              <a:latin typeface="HG丸ｺﾞｼｯｸM-PRO" pitchFamily="50" charset="-128"/>
              <a:ea typeface="HG丸ｺﾞｼｯｸM-PRO" pitchFamily="50" charset="-128"/>
            </a:endParaRPr>
          </a:p>
        </p:txBody>
      </p:sp>
      <p:sp>
        <p:nvSpPr>
          <p:cNvPr id="12" name="テキスト ボックス 11"/>
          <p:cNvSpPr txBox="1"/>
          <p:nvPr/>
        </p:nvSpPr>
        <p:spPr>
          <a:xfrm rot="846499">
            <a:off x="7445192" y="3875986"/>
            <a:ext cx="1479892" cy="400110"/>
          </a:xfrm>
          <a:prstGeom prst="rect">
            <a:avLst/>
          </a:prstGeom>
          <a:noFill/>
        </p:spPr>
        <p:txBody>
          <a:bodyPr wrap="none" rtlCol="0">
            <a:spAutoFit/>
          </a:bodyPr>
          <a:lstStyle/>
          <a:p>
            <a:r>
              <a:rPr lang="ja-JP" altLang="en-US" sz="1000" dirty="0" smtClean="0"/>
              <a:t>介護に関する制度を</a:t>
            </a:r>
            <a:endParaRPr lang="en-US" altLang="ja-JP" sz="1000" dirty="0" smtClean="0"/>
          </a:p>
          <a:p>
            <a:r>
              <a:rPr lang="ja-JP" altLang="en-US" sz="1000" dirty="0" smtClean="0"/>
              <a:t>中心に大きく変わるよ！</a:t>
            </a:r>
            <a:endParaRPr kumimoji="1" lang="ja-JP" altLang="en-US" sz="1000" dirty="0"/>
          </a:p>
        </p:txBody>
      </p:sp>
      <p:sp>
        <p:nvSpPr>
          <p:cNvPr id="13" name="スライド番号プレースホルダ 12"/>
          <p:cNvSpPr>
            <a:spLocks noGrp="1"/>
          </p:cNvSpPr>
          <p:nvPr>
            <p:ph type="sldNum" sz="quarter" idx="12"/>
          </p:nvPr>
        </p:nvSpPr>
        <p:spPr/>
        <p:txBody>
          <a:bodyPr/>
          <a:lstStyle/>
          <a:p>
            <a:pPr>
              <a:defRPr/>
            </a:pPr>
            <a:fld id="{1C76B964-60A0-44DF-A7E9-F1E9552EE812}" type="slidenum">
              <a:rPr lang="ja-JP" altLang="en-US" smtClean="0"/>
              <a:pPr>
                <a:defRPr/>
              </a:pPr>
              <a:t>1</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nvGraphicFramePr>
        <p:xfrm>
          <a:off x="323528" y="1772817"/>
          <a:ext cx="8280921" cy="1600582"/>
        </p:xfrm>
        <a:graphic>
          <a:graphicData uri="http://schemas.openxmlformats.org/drawingml/2006/table">
            <a:tbl>
              <a:tblPr firstRow="1" bandRow="1">
                <a:tableStyleId>{5C22544A-7EE6-4342-B048-85BDC9FD1C3A}</a:tableStyleId>
              </a:tblPr>
              <a:tblGrid>
                <a:gridCol w="1715323"/>
                <a:gridCol w="1703211"/>
                <a:gridCol w="4862387"/>
              </a:tblGrid>
              <a:tr h="288393">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5782">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子の看護休暇</a:t>
                      </a:r>
                      <a:r>
                        <a:rPr lang="ja-JP" altLang="en-US" sz="15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（年５日）</a:t>
                      </a:r>
                      <a:r>
                        <a:rPr lang="ja-JP" altLang="en-US"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の取得単位の柔軟化</a:t>
                      </a:r>
                      <a:endParaRPr lang="en-US" altLang="ja-JP"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１日単位での取得</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tabLst>
                          <a:tab pos="273050" algn="l"/>
                        </a:tabLst>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半日（所定労働時間の二分の一）単位の取得を可能とする。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a:tabLst>
                          <a:tab pos="273050" algn="l"/>
                        </a:tabLst>
                      </a:pP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所定労働時間が４時間以下の労働者については適用除外とし、１日単位。</a:t>
                      </a:r>
                    </a:p>
                    <a:p>
                      <a:pPr marL="95250" indent="-95250"/>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業務の性質や業務の実施体制に照らして、半日を単位として取得することが困難と認められる労働者は、労使協定により除外できる。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95250" indent="-95250"/>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労使協定により、所定労働時間の二分の一以外の「半日」とすることができる。（例：午前３時間、午後５時間など）</a:t>
                      </a: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テキスト ボックス 3"/>
          <p:cNvSpPr txBox="1"/>
          <p:nvPr/>
        </p:nvSpPr>
        <p:spPr>
          <a:xfrm>
            <a:off x="2581042" y="260648"/>
            <a:ext cx="4464496"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育児に関する改正内容①</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51520" y="1207869"/>
            <a:ext cx="172819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子の看護休暇</a:t>
            </a:r>
            <a:endParaRPr kumimoji="1" lang="ja-JP" altLang="en-US" b="1" dirty="0"/>
          </a:p>
        </p:txBody>
      </p:sp>
      <p:pic>
        <p:nvPicPr>
          <p:cNvPr id="31745" name="Picture 1"/>
          <p:cNvPicPr>
            <a:picLocks noChangeAspect="1" noChangeArrowheads="1"/>
          </p:cNvPicPr>
          <p:nvPr/>
        </p:nvPicPr>
        <p:blipFill>
          <a:blip r:embed="rId2" cstate="print"/>
          <a:srcRect/>
          <a:stretch>
            <a:fillRect/>
          </a:stretch>
        </p:blipFill>
        <p:spPr bwMode="auto">
          <a:xfrm>
            <a:off x="323528" y="3634665"/>
            <a:ext cx="5135216" cy="2664296"/>
          </a:xfrm>
          <a:prstGeom prst="rect">
            <a:avLst/>
          </a:prstGeom>
          <a:noFill/>
          <a:ln w="9525">
            <a:noFill/>
            <a:miter lim="800000"/>
            <a:headEnd/>
            <a:tailEnd/>
          </a:ln>
        </p:spPr>
      </p:pic>
      <p:sp>
        <p:nvSpPr>
          <p:cNvPr id="11" name="角丸四角形吹き出し 10"/>
          <p:cNvSpPr/>
          <p:nvPr/>
        </p:nvSpPr>
        <p:spPr>
          <a:xfrm>
            <a:off x="5508104" y="3645024"/>
            <a:ext cx="3024336" cy="1512168"/>
          </a:xfrm>
          <a:prstGeom prst="wedgeRoundRectCallout">
            <a:avLst>
              <a:gd name="adj1" fmla="val -936"/>
              <a:gd name="adj2" fmla="val 6600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時間単位で取得できたり、</a:t>
            </a:r>
            <a:endParaRPr lang="en-US" altLang="ja-JP" sz="1600" dirty="0" smtClean="0">
              <a:solidFill>
                <a:schemeClr val="tx1"/>
              </a:solidFill>
              <a:latin typeface="HG丸ｺﾞｼｯｸM-PRO" pitchFamily="50" charset="-128"/>
              <a:ea typeface="HG丸ｺﾞｼｯｸM-PRO" pitchFamily="50" charset="-128"/>
            </a:endParaRPr>
          </a:p>
          <a:p>
            <a:r>
              <a:rPr lang="en-US" altLang="ja-JP" sz="1600" dirty="0" smtClean="0">
                <a:solidFill>
                  <a:schemeClr val="tx1"/>
                </a:solidFill>
                <a:latin typeface="HG丸ｺﾞｼｯｸM-PRO" pitchFamily="50" charset="-128"/>
                <a:ea typeface="HG丸ｺﾞｼｯｸM-PRO" pitchFamily="50" charset="-128"/>
              </a:rPr>
              <a:t>1</a:t>
            </a:r>
            <a:r>
              <a:rPr lang="ja-JP" altLang="en-US" sz="1600" dirty="0" smtClean="0">
                <a:solidFill>
                  <a:schemeClr val="tx1"/>
                </a:solidFill>
                <a:latin typeface="HG丸ｺﾞｼｯｸM-PRO" pitchFamily="50" charset="-128"/>
                <a:ea typeface="HG丸ｺﾞｼｯｸM-PRO" pitchFamily="50" charset="-128"/>
              </a:rPr>
              <a:t>人につき年</a:t>
            </a:r>
            <a:r>
              <a:rPr lang="en-US" altLang="ja-JP" sz="1600" dirty="0" smtClean="0">
                <a:solidFill>
                  <a:schemeClr val="tx1"/>
                </a:solidFill>
                <a:latin typeface="HG丸ｺﾞｼｯｸM-PRO" pitchFamily="50" charset="-128"/>
                <a:ea typeface="HG丸ｺﾞｼｯｸM-PRO" pitchFamily="50" charset="-128"/>
              </a:rPr>
              <a:t>5</a:t>
            </a:r>
            <a:r>
              <a:rPr lang="ja-JP" altLang="en-US" sz="1600" dirty="0" smtClean="0">
                <a:solidFill>
                  <a:schemeClr val="tx1"/>
                </a:solidFill>
                <a:latin typeface="HG丸ｺﾞｼｯｸM-PRO" pitchFamily="50" charset="-128"/>
                <a:ea typeface="HG丸ｺﾞｼｯｸM-PRO" pitchFamily="50" charset="-128"/>
              </a:rPr>
              <a:t>日以上だと</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さらにいいな♪</a:t>
            </a:r>
            <a:endParaRPr lang="en-US" altLang="ja-JP" sz="1600" dirty="0" smtClean="0">
              <a:solidFill>
                <a:schemeClr val="tx1"/>
              </a:solidFill>
              <a:latin typeface="HG丸ｺﾞｼｯｸM-PRO" pitchFamily="50" charset="-128"/>
              <a:ea typeface="HG丸ｺﾞｼｯｸM-PRO" pitchFamily="50" charset="-128"/>
            </a:endParaRPr>
          </a:p>
        </p:txBody>
      </p:sp>
      <p:pic>
        <p:nvPicPr>
          <p:cNvPr id="12" name="Picture 4"/>
          <p:cNvPicPr>
            <a:picLocks noChangeAspect="1" noChangeArrowheads="1"/>
          </p:cNvPicPr>
          <p:nvPr/>
        </p:nvPicPr>
        <p:blipFill>
          <a:blip r:embed="rId3" cstate="print"/>
          <a:srcRect/>
          <a:stretch>
            <a:fillRect/>
          </a:stretch>
        </p:blipFill>
        <p:spPr bwMode="auto">
          <a:xfrm>
            <a:off x="7229562" y="5229200"/>
            <a:ext cx="1184128" cy="1477393"/>
          </a:xfrm>
          <a:prstGeom prst="rect">
            <a:avLst/>
          </a:prstGeom>
          <a:noFill/>
          <a:ln w="9525">
            <a:noFill/>
            <a:miter lim="800000"/>
            <a:headEnd/>
            <a:tailEnd/>
          </a:ln>
        </p:spPr>
      </p:pic>
      <p:sp>
        <p:nvSpPr>
          <p:cNvPr id="13" name="テキスト ボックス 12"/>
          <p:cNvSpPr txBox="1"/>
          <p:nvPr/>
        </p:nvSpPr>
        <p:spPr>
          <a:xfrm rot="19331512">
            <a:off x="6571383" y="5283382"/>
            <a:ext cx="492443" cy="1383076"/>
          </a:xfrm>
          <a:prstGeom prst="rect">
            <a:avLst/>
          </a:prstGeom>
          <a:noFill/>
        </p:spPr>
        <p:txBody>
          <a:bodyPr vert="eaVert" wrap="square" rtlCol="0">
            <a:spAutoFit/>
          </a:bodyPr>
          <a:lstStyle/>
          <a:p>
            <a:r>
              <a:rPr lang="ja-JP" altLang="en-US" sz="1000" dirty="0" smtClean="0"/>
              <a:t>２人以上は何人でも</a:t>
            </a:r>
            <a:endParaRPr lang="en-US" altLang="ja-JP" sz="1000" dirty="0" smtClean="0"/>
          </a:p>
          <a:p>
            <a:r>
              <a:rPr lang="ja-JP" altLang="en-US" sz="1000" dirty="0" smtClean="0"/>
              <a:t>年</a:t>
            </a:r>
            <a:r>
              <a:rPr lang="en-US" altLang="ja-JP" sz="1000" dirty="0" smtClean="0"/>
              <a:t>10</a:t>
            </a:r>
            <a:r>
              <a:rPr lang="ja-JP" altLang="en-US" sz="1000" dirty="0" smtClean="0"/>
              <a:t>日までなんだ・・・</a:t>
            </a:r>
            <a:endParaRPr kumimoji="1" lang="ja-JP" altLang="en-US" sz="1000" dirty="0"/>
          </a:p>
        </p:txBody>
      </p:sp>
      <p:sp>
        <p:nvSpPr>
          <p:cNvPr id="14" name="スライド番号プレースホルダ 13"/>
          <p:cNvSpPr>
            <a:spLocks noGrp="1"/>
          </p:cNvSpPr>
          <p:nvPr>
            <p:ph type="sldNum" sz="quarter" idx="12"/>
          </p:nvPr>
        </p:nvSpPr>
        <p:spPr/>
        <p:txBody>
          <a:bodyPr/>
          <a:lstStyle/>
          <a:p>
            <a:pPr>
              <a:defRPr/>
            </a:pPr>
            <a:fld id="{83AD0AF5-7FD5-4D4A-8228-B146B4039D97}" type="slidenum">
              <a:rPr lang="ja-JP" altLang="en-US" smtClean="0"/>
              <a:pPr>
                <a:defRPr/>
              </a:pPr>
              <a:t>2</a:t>
            </a:fld>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81042" y="260648"/>
            <a:ext cx="4464496"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育児に関する改正内容②</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51520" y="1207869"/>
            <a:ext cx="424847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有期契約労働者の育児休業の取得要件</a:t>
            </a:r>
            <a:endParaRPr kumimoji="1" lang="ja-JP" altLang="en-US" b="1" dirty="0"/>
          </a:p>
        </p:txBody>
      </p:sp>
      <p:sp>
        <p:nvSpPr>
          <p:cNvPr id="11" name="角丸四角形吹き出し 10"/>
          <p:cNvSpPr/>
          <p:nvPr/>
        </p:nvSpPr>
        <p:spPr>
          <a:xfrm>
            <a:off x="5389354" y="3455024"/>
            <a:ext cx="3024336" cy="1512168"/>
          </a:xfrm>
          <a:prstGeom prst="wedgeRoundRectCallout">
            <a:avLst>
              <a:gd name="adj1" fmla="val -936"/>
              <a:gd name="adj2" fmla="val 6600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取得要件を撤廃し、</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無期契約労働者と同様に</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育児休業が取得できるように</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事業主に働きかけよう♪</a:t>
            </a:r>
            <a:endParaRPr lang="en-US" altLang="ja-JP" sz="1600" dirty="0" smtClean="0">
              <a:solidFill>
                <a:schemeClr val="tx1"/>
              </a:solidFill>
              <a:latin typeface="HG丸ｺﾞｼｯｸM-PRO" pitchFamily="50" charset="-128"/>
              <a:ea typeface="HG丸ｺﾞｼｯｸM-PRO" pitchFamily="50" charset="-128"/>
            </a:endParaRPr>
          </a:p>
        </p:txBody>
      </p:sp>
      <p:pic>
        <p:nvPicPr>
          <p:cNvPr id="12" name="Picture 4"/>
          <p:cNvPicPr>
            <a:picLocks noChangeAspect="1" noChangeArrowheads="1"/>
          </p:cNvPicPr>
          <p:nvPr/>
        </p:nvPicPr>
        <p:blipFill>
          <a:blip r:embed="rId2" cstate="print"/>
          <a:srcRect/>
          <a:stretch>
            <a:fillRect/>
          </a:stretch>
        </p:blipFill>
        <p:spPr bwMode="auto">
          <a:xfrm>
            <a:off x="7020272" y="5015577"/>
            <a:ext cx="1305862" cy="1629276"/>
          </a:xfrm>
          <a:prstGeom prst="rect">
            <a:avLst/>
          </a:prstGeom>
          <a:noFill/>
          <a:ln w="9525">
            <a:noFill/>
            <a:miter lim="800000"/>
            <a:headEnd/>
            <a:tailEnd/>
          </a:ln>
        </p:spPr>
      </p:pic>
      <p:graphicFrame>
        <p:nvGraphicFramePr>
          <p:cNvPr id="13" name="表 12"/>
          <p:cNvGraphicFramePr>
            <a:graphicFrameLocks noGrp="1"/>
          </p:cNvGraphicFramePr>
          <p:nvPr/>
        </p:nvGraphicFramePr>
        <p:xfrm>
          <a:off x="276844" y="1726074"/>
          <a:ext cx="8543628" cy="1420575"/>
        </p:xfrm>
        <a:graphic>
          <a:graphicData uri="http://schemas.openxmlformats.org/drawingml/2006/table">
            <a:tbl>
              <a:tblPr firstRow="1" bandRow="1">
                <a:tableStyleId>{5C22544A-7EE6-4342-B048-85BDC9FD1C3A}</a:tableStyleId>
              </a:tblPr>
              <a:tblGrid>
                <a:gridCol w="1769741"/>
                <a:gridCol w="2296622"/>
                <a:gridCol w="4477265"/>
              </a:tblGrid>
              <a:tr h="291211">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5775">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有期契約労働者の育児休業の取得要件の緩和</a:t>
                      </a:r>
                      <a:endParaRPr lang="en-US" altLang="ja-JP"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①当該事業主に引き続き雇用された期間が１年以上であること、②１歳以降も雇用継続の見込みがあること、③２歳までの間に更新されないことが明らかである者を除く</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①当該事業主に引き続き雇用された期間が１年以上であること、</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②子が１歳６ヶ月に達する日までに、その労働契約（労働契約</a:t>
                      </a:r>
                      <a:r>
                        <a:rPr lang="ja-JP" altLang="en-US"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が更新される場合にあっては、更新後のもの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）が満了することが明らかである者を除く、とし、取得要件を緩和する。</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20834" name="Picture 2"/>
          <p:cNvPicPr>
            <a:picLocks noChangeAspect="1" noChangeArrowheads="1"/>
          </p:cNvPicPr>
          <p:nvPr/>
        </p:nvPicPr>
        <p:blipFill>
          <a:blip r:embed="rId3" cstate="print"/>
          <a:srcRect/>
          <a:stretch>
            <a:fillRect/>
          </a:stretch>
        </p:blipFill>
        <p:spPr bwMode="auto">
          <a:xfrm>
            <a:off x="323528" y="3307015"/>
            <a:ext cx="4710683" cy="3269427"/>
          </a:xfrm>
          <a:prstGeom prst="rect">
            <a:avLst/>
          </a:prstGeom>
          <a:noFill/>
          <a:ln w="9525">
            <a:noFill/>
            <a:miter lim="800000"/>
            <a:headEnd/>
            <a:tailEnd/>
          </a:ln>
        </p:spPr>
      </p:pic>
      <p:sp>
        <p:nvSpPr>
          <p:cNvPr id="14" name="テキスト ボックス 13"/>
          <p:cNvSpPr txBox="1"/>
          <p:nvPr/>
        </p:nvSpPr>
        <p:spPr>
          <a:xfrm rot="20657023">
            <a:off x="5366489" y="5470604"/>
            <a:ext cx="1527982" cy="553998"/>
          </a:xfrm>
          <a:prstGeom prst="rect">
            <a:avLst/>
          </a:prstGeom>
          <a:noFill/>
        </p:spPr>
        <p:txBody>
          <a:bodyPr wrap="none" rtlCol="0">
            <a:spAutoFit/>
          </a:bodyPr>
          <a:lstStyle/>
          <a:p>
            <a:endParaRPr lang="en-US" altLang="ja-JP" sz="1000" dirty="0" smtClean="0"/>
          </a:p>
          <a:p>
            <a:r>
              <a:rPr lang="ja-JP" altLang="en-US" sz="1000" dirty="0" smtClean="0"/>
              <a:t>非正規雇用の人も</a:t>
            </a:r>
            <a:endParaRPr lang="en-US" altLang="ja-JP" sz="1000" dirty="0" smtClean="0"/>
          </a:p>
          <a:p>
            <a:r>
              <a:rPr lang="ja-JP" altLang="en-US" sz="1000" dirty="0" smtClean="0"/>
              <a:t>安心して働ける職場へ！</a:t>
            </a:r>
            <a:endParaRPr kumimoji="1" lang="ja-JP" altLang="en-US" sz="1000" dirty="0"/>
          </a:p>
        </p:txBody>
      </p:sp>
      <p:sp>
        <p:nvSpPr>
          <p:cNvPr id="15" name="スライド番号プレースホルダ 14"/>
          <p:cNvSpPr>
            <a:spLocks noGrp="1"/>
          </p:cNvSpPr>
          <p:nvPr>
            <p:ph type="sldNum" sz="quarter" idx="12"/>
          </p:nvPr>
        </p:nvSpPr>
        <p:spPr/>
        <p:txBody>
          <a:bodyPr/>
          <a:lstStyle/>
          <a:p>
            <a:pPr>
              <a:defRPr/>
            </a:pPr>
            <a:fld id="{83AD0AF5-7FD5-4D4A-8228-B146B4039D97}" type="slidenum">
              <a:rPr lang="ja-JP" altLang="en-US" smtClean="0"/>
              <a:pPr>
                <a:defRPr/>
              </a:pPr>
              <a:t>3</a:t>
            </a:fld>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81042" y="260648"/>
            <a:ext cx="4464496"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育児に関する改正内容③</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51520" y="1207869"/>
            <a:ext cx="3672408"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育児休業等の対象となる子の範囲</a:t>
            </a:r>
            <a:endParaRPr kumimoji="1" lang="ja-JP" altLang="en-US" b="1" dirty="0"/>
          </a:p>
        </p:txBody>
      </p:sp>
      <p:pic>
        <p:nvPicPr>
          <p:cNvPr id="12" name="Picture 4"/>
          <p:cNvPicPr>
            <a:picLocks noChangeAspect="1" noChangeArrowheads="1"/>
          </p:cNvPicPr>
          <p:nvPr/>
        </p:nvPicPr>
        <p:blipFill>
          <a:blip r:embed="rId2" cstate="print"/>
          <a:srcRect/>
          <a:stretch>
            <a:fillRect/>
          </a:stretch>
        </p:blipFill>
        <p:spPr bwMode="auto">
          <a:xfrm>
            <a:off x="7092280" y="4869160"/>
            <a:ext cx="1305862" cy="1629276"/>
          </a:xfrm>
          <a:prstGeom prst="rect">
            <a:avLst/>
          </a:prstGeom>
          <a:noFill/>
          <a:ln w="9525">
            <a:noFill/>
            <a:miter lim="800000"/>
            <a:headEnd/>
            <a:tailEnd/>
          </a:ln>
        </p:spPr>
      </p:pic>
      <p:graphicFrame>
        <p:nvGraphicFramePr>
          <p:cNvPr id="14" name="表 13"/>
          <p:cNvGraphicFramePr>
            <a:graphicFrameLocks noGrp="1"/>
          </p:cNvGraphicFramePr>
          <p:nvPr/>
        </p:nvGraphicFramePr>
        <p:xfrm>
          <a:off x="273125" y="1785449"/>
          <a:ext cx="8510963" cy="945755"/>
        </p:xfrm>
        <a:graphic>
          <a:graphicData uri="http://schemas.openxmlformats.org/drawingml/2006/table">
            <a:tbl>
              <a:tblPr firstRow="1" bandRow="1">
                <a:tableStyleId>{5C22544A-7EE6-4342-B048-85BDC9FD1C3A}</a:tableStyleId>
              </a:tblPr>
              <a:tblGrid>
                <a:gridCol w="1762974"/>
                <a:gridCol w="1854667"/>
                <a:gridCol w="4893322"/>
              </a:tblGrid>
              <a:tr h="291211">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955">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育児休業等の対象となる子の範囲</a:t>
                      </a:r>
                      <a:endParaRPr lang="en-US" altLang="ja-JP"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法律上の親子関係である実子・養子</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特別養子縁組の監護期間中の子、養子縁組里親に委託されている子といった法律上の親子関係に準じると言えるような関係にある子については育児休業制度等の対象に追加する。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21858" name="Picture 2"/>
          <p:cNvPicPr>
            <a:picLocks noChangeAspect="1" noChangeArrowheads="1"/>
          </p:cNvPicPr>
          <p:nvPr/>
        </p:nvPicPr>
        <p:blipFill>
          <a:blip r:embed="rId3" cstate="print"/>
          <a:srcRect/>
          <a:stretch>
            <a:fillRect/>
          </a:stretch>
        </p:blipFill>
        <p:spPr bwMode="auto">
          <a:xfrm>
            <a:off x="251520" y="2924944"/>
            <a:ext cx="4845885" cy="2382391"/>
          </a:xfrm>
          <a:prstGeom prst="rect">
            <a:avLst/>
          </a:prstGeom>
          <a:noFill/>
          <a:ln w="9525">
            <a:noFill/>
            <a:miter lim="800000"/>
            <a:headEnd/>
            <a:tailEnd/>
          </a:ln>
        </p:spPr>
      </p:pic>
      <p:sp>
        <p:nvSpPr>
          <p:cNvPr id="15" name="角丸四角形吹き出し 14"/>
          <p:cNvSpPr/>
          <p:nvPr/>
        </p:nvSpPr>
        <p:spPr>
          <a:xfrm>
            <a:off x="5076056" y="3068960"/>
            <a:ext cx="3816424" cy="1656184"/>
          </a:xfrm>
          <a:prstGeom prst="wedgeRoundRectCallout">
            <a:avLst>
              <a:gd name="adj1" fmla="val -936"/>
              <a:gd name="adj2" fmla="val 6600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今回の改正では、短時間勤務制度の</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対象となる子の年齢</a:t>
            </a:r>
            <a:r>
              <a:rPr lang="en-US" altLang="ja-JP" sz="1600" dirty="0" smtClean="0">
                <a:solidFill>
                  <a:schemeClr val="tx1"/>
                </a:solidFill>
                <a:latin typeface="HG丸ｺﾞｼｯｸM-PRO" pitchFamily="50" charset="-128"/>
                <a:ea typeface="HG丸ｺﾞｼｯｸM-PRO" pitchFamily="50" charset="-128"/>
              </a:rPr>
              <a:t>(3</a:t>
            </a:r>
            <a:r>
              <a:rPr lang="ja-JP" altLang="en-US" sz="1600" dirty="0" smtClean="0">
                <a:solidFill>
                  <a:schemeClr val="tx1"/>
                </a:solidFill>
                <a:latin typeface="HG丸ｺﾞｼｯｸM-PRO" pitchFamily="50" charset="-128"/>
                <a:ea typeface="HG丸ｺﾞｼｯｸM-PRO" pitchFamily="50" charset="-128"/>
              </a:rPr>
              <a:t>歳</a:t>
            </a:r>
            <a:r>
              <a:rPr lang="en-US" altLang="ja-JP" sz="1600" dirty="0" smtClean="0">
                <a:solidFill>
                  <a:schemeClr val="tx1"/>
                </a:solidFill>
                <a:latin typeface="HG丸ｺﾞｼｯｸM-PRO" pitchFamily="50" charset="-128"/>
                <a:ea typeface="HG丸ｺﾞｼｯｸM-PRO" pitchFamily="50" charset="-128"/>
              </a:rPr>
              <a:t>)</a:t>
            </a:r>
            <a:r>
              <a:rPr lang="ja-JP" altLang="en-US" sz="1600" dirty="0" smtClean="0">
                <a:solidFill>
                  <a:schemeClr val="tx1"/>
                </a:solidFill>
                <a:latin typeface="HG丸ｺﾞｼｯｸM-PRO" pitchFamily="50" charset="-128"/>
                <a:ea typeface="HG丸ｺﾞｼｯｸM-PRO" pitchFamily="50" charset="-128"/>
              </a:rPr>
              <a:t>の</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引き上げは見送られたけど、</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少なくとも小学校就学前、できれば</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中学校就学始期までだといいな♪</a:t>
            </a:r>
            <a:endParaRPr lang="en-US" altLang="ja-JP" sz="1600" dirty="0" smtClean="0">
              <a:solidFill>
                <a:schemeClr val="tx1"/>
              </a:solidFill>
              <a:latin typeface="HG丸ｺﾞｼｯｸM-PRO" pitchFamily="50" charset="-128"/>
              <a:ea typeface="HG丸ｺﾞｼｯｸM-PRO" pitchFamily="50" charset="-128"/>
            </a:endParaRPr>
          </a:p>
        </p:txBody>
      </p:sp>
      <p:sp>
        <p:nvSpPr>
          <p:cNvPr id="11" name="テキスト ボックス 10"/>
          <p:cNvSpPr txBox="1"/>
          <p:nvPr/>
        </p:nvSpPr>
        <p:spPr>
          <a:xfrm rot="20657023">
            <a:off x="5595240" y="5285088"/>
            <a:ext cx="1361270" cy="707886"/>
          </a:xfrm>
          <a:prstGeom prst="rect">
            <a:avLst/>
          </a:prstGeom>
          <a:noFill/>
        </p:spPr>
        <p:txBody>
          <a:bodyPr wrap="none" rtlCol="0">
            <a:spAutoFit/>
          </a:bodyPr>
          <a:lstStyle/>
          <a:p>
            <a:r>
              <a:rPr lang="ja-JP" altLang="en-US" sz="1000" dirty="0" smtClean="0"/>
              <a:t>学童は保育園より</a:t>
            </a:r>
            <a:endParaRPr lang="en-US" altLang="ja-JP" sz="1000" dirty="0" smtClean="0"/>
          </a:p>
          <a:p>
            <a:r>
              <a:rPr lang="ja-JP" altLang="en-US" sz="1000" dirty="0" smtClean="0"/>
              <a:t>早い時間に終わるし、</a:t>
            </a:r>
            <a:endParaRPr lang="en-US" altLang="ja-JP" sz="1000" dirty="0" smtClean="0"/>
          </a:p>
          <a:p>
            <a:r>
              <a:rPr lang="ja-JP" altLang="en-US" sz="1000" dirty="0" smtClean="0"/>
              <a:t>小３までの学童も</a:t>
            </a:r>
            <a:endParaRPr lang="en-US" altLang="ja-JP" sz="1000" dirty="0" smtClean="0"/>
          </a:p>
          <a:p>
            <a:r>
              <a:rPr lang="ja-JP" altLang="en-US" sz="1000" dirty="0" smtClean="0"/>
              <a:t>多いんだよ･･･</a:t>
            </a:r>
            <a:endParaRPr lang="en-US" altLang="ja-JP" sz="1000" dirty="0" smtClean="0"/>
          </a:p>
        </p:txBody>
      </p:sp>
      <p:sp>
        <p:nvSpPr>
          <p:cNvPr id="13" name="スライド番号プレースホルダ 12"/>
          <p:cNvSpPr>
            <a:spLocks noGrp="1"/>
          </p:cNvSpPr>
          <p:nvPr>
            <p:ph type="sldNum" sz="quarter" idx="12"/>
          </p:nvPr>
        </p:nvSpPr>
        <p:spPr/>
        <p:txBody>
          <a:bodyPr/>
          <a:lstStyle/>
          <a:p>
            <a:pPr>
              <a:defRPr/>
            </a:pPr>
            <a:fld id="{83AD0AF5-7FD5-4D4A-8228-B146B4039D97}" type="slidenum">
              <a:rPr lang="ja-JP" altLang="en-US" smtClean="0"/>
              <a:pPr>
                <a:defRPr/>
              </a:pPr>
              <a:t>4</a:t>
            </a:fld>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2" name="Picture 2"/>
          <p:cNvPicPr>
            <a:picLocks noChangeAspect="1" noChangeArrowheads="1"/>
          </p:cNvPicPr>
          <p:nvPr/>
        </p:nvPicPr>
        <p:blipFill>
          <a:blip r:embed="rId2" cstate="print"/>
          <a:srcRect/>
          <a:stretch>
            <a:fillRect/>
          </a:stretch>
        </p:blipFill>
        <p:spPr bwMode="auto">
          <a:xfrm>
            <a:off x="334645" y="4053322"/>
            <a:ext cx="3543482" cy="2665055"/>
          </a:xfrm>
          <a:prstGeom prst="rect">
            <a:avLst/>
          </a:prstGeom>
          <a:noFill/>
          <a:ln w="9525">
            <a:noFill/>
            <a:miter lim="800000"/>
            <a:headEnd/>
            <a:tailEnd/>
          </a:ln>
        </p:spPr>
      </p:pic>
      <p:sp>
        <p:nvSpPr>
          <p:cNvPr id="4" name="テキスト ボックス 3"/>
          <p:cNvSpPr txBox="1"/>
          <p:nvPr/>
        </p:nvSpPr>
        <p:spPr>
          <a:xfrm>
            <a:off x="2581042" y="260648"/>
            <a:ext cx="4464496"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介護に関する改正内容①</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51520" y="1112869"/>
            <a:ext cx="316835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介護休業と選択的措置義務</a:t>
            </a:r>
            <a:endParaRPr kumimoji="1" lang="ja-JP" altLang="en-US" b="1" dirty="0"/>
          </a:p>
        </p:txBody>
      </p:sp>
      <p:pic>
        <p:nvPicPr>
          <p:cNvPr id="12" name="Picture 4"/>
          <p:cNvPicPr>
            <a:picLocks noChangeAspect="1" noChangeArrowheads="1"/>
          </p:cNvPicPr>
          <p:nvPr/>
        </p:nvPicPr>
        <p:blipFill>
          <a:blip r:embed="rId3" cstate="print"/>
          <a:srcRect/>
          <a:stretch>
            <a:fillRect/>
          </a:stretch>
        </p:blipFill>
        <p:spPr bwMode="auto">
          <a:xfrm>
            <a:off x="6948264" y="5013176"/>
            <a:ext cx="1276927" cy="1593175"/>
          </a:xfrm>
          <a:prstGeom prst="rect">
            <a:avLst/>
          </a:prstGeom>
          <a:noFill/>
          <a:ln w="9525">
            <a:noFill/>
            <a:miter lim="800000"/>
            <a:headEnd/>
            <a:tailEnd/>
          </a:ln>
        </p:spPr>
      </p:pic>
      <p:graphicFrame>
        <p:nvGraphicFramePr>
          <p:cNvPr id="16" name="表 15"/>
          <p:cNvGraphicFramePr>
            <a:graphicFrameLocks noGrp="1"/>
          </p:cNvGraphicFramePr>
          <p:nvPr/>
        </p:nvGraphicFramePr>
        <p:xfrm>
          <a:off x="179512" y="1580382"/>
          <a:ext cx="8856984" cy="2435352"/>
        </p:xfrm>
        <a:graphic>
          <a:graphicData uri="http://schemas.openxmlformats.org/drawingml/2006/table">
            <a:tbl>
              <a:tblPr firstRow="1" bandRow="1">
                <a:tableStyleId>{5C22544A-7EE6-4342-B048-85BDC9FD1C3A}</a:tableStyleId>
              </a:tblPr>
              <a:tblGrid>
                <a:gridCol w="2016224"/>
                <a:gridCol w="1296144"/>
                <a:gridCol w="5544616"/>
              </a:tblGrid>
              <a:tr h="298581">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8">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a:t>
                      </a:r>
                      <a:r>
                        <a:rPr lang="ja-JP" altLang="en-US" sz="14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（９３日：介護の体制構築のための休業）</a:t>
                      </a: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の分割取得</a:t>
                      </a:r>
                      <a:endParaRPr lang="en-US" altLang="ja-JP"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原則１回に限り、９３日まで取得可能</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取得回数の実績を踏まえ、介護の始期、終期、その間の期間にそれぞれ対応するという観点から、対象家族１人につき通算９３日まで、</a:t>
                      </a: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３回を上限として、介護休業の分割取得を可能とする。</a:t>
                      </a:r>
                      <a:endParaRPr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02101">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介護のための所定労働時間の短縮措置等（選択的措置義務）</a:t>
                      </a:r>
                      <a:endParaRPr lang="en-US" altLang="ja-JP"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介護休業と通算して９３日の範囲内で取得可能</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介護休業とは別に、利用開始から３年の間で２回以上の利用を可能とする。</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2017</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日から利用した場合は半年の１回利用でも</a:t>
                      </a:r>
                      <a:r>
                        <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日まで。</a:t>
                      </a:r>
                      <a:endParaRPr lang="en-US" altLang="ja-JP" sz="1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9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＜日常的な介護ニーズに対応＞</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事業主は以下のうちいずれかの措置を選択して講じなければならない。（措置内容は現行と同じ）①所定労働時間の短縮措置（短時間勤務）</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②フレックスタイム制度　③始業・終業時刻の繰上げ・繰下げ</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④労働者が利用する介護サービス費用の助成その他これに準じる制度</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角丸四角形吹き出し 10"/>
          <p:cNvSpPr/>
          <p:nvPr/>
        </p:nvSpPr>
        <p:spPr>
          <a:xfrm>
            <a:off x="3923928" y="4869160"/>
            <a:ext cx="3024336" cy="1584176"/>
          </a:xfrm>
          <a:prstGeom prst="wedgeRoundRectCallout">
            <a:avLst>
              <a:gd name="adj1" fmla="val 56961"/>
              <a:gd name="adj2" fmla="val 18912"/>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連合は、</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○介護休業期間は最低１年、</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○短縮措置は介護の事由解消　まで使える制度</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にすべきと言ってきたよ。</a:t>
            </a:r>
            <a:endParaRPr lang="en-US" altLang="ja-JP" sz="1600" dirty="0" smtClean="0">
              <a:solidFill>
                <a:schemeClr val="tx1"/>
              </a:solidFill>
              <a:latin typeface="HG丸ｺﾞｼｯｸM-PRO" pitchFamily="50" charset="-128"/>
              <a:ea typeface="HG丸ｺﾞｼｯｸM-PRO" pitchFamily="50" charset="-128"/>
            </a:endParaRPr>
          </a:p>
        </p:txBody>
      </p:sp>
      <p:sp>
        <p:nvSpPr>
          <p:cNvPr id="15" name="角丸四角形吹き出し 14"/>
          <p:cNvSpPr/>
          <p:nvPr/>
        </p:nvSpPr>
        <p:spPr>
          <a:xfrm>
            <a:off x="5508104" y="4077072"/>
            <a:ext cx="3024336" cy="1008112"/>
          </a:xfrm>
          <a:prstGeom prst="wedgeRoundRectCallout">
            <a:avLst>
              <a:gd name="adj1" fmla="val -367"/>
              <a:gd name="adj2" fmla="val 7388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取得日数や取得回数は柔軟に</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対応できるとさらにいいな♪</a:t>
            </a:r>
            <a:endParaRPr lang="en-US" altLang="ja-JP" sz="1600" dirty="0" smtClean="0">
              <a:solidFill>
                <a:schemeClr val="tx1"/>
              </a:solidFill>
              <a:latin typeface="HG丸ｺﾞｼｯｸM-PRO" pitchFamily="50" charset="-128"/>
              <a:ea typeface="HG丸ｺﾞｼｯｸM-PRO" pitchFamily="50" charset="-128"/>
            </a:endParaRPr>
          </a:p>
        </p:txBody>
      </p:sp>
      <p:sp>
        <p:nvSpPr>
          <p:cNvPr id="13" name="スライド番号プレースホルダ 12"/>
          <p:cNvSpPr>
            <a:spLocks noGrp="1"/>
          </p:cNvSpPr>
          <p:nvPr>
            <p:ph type="sldNum" sz="quarter" idx="12"/>
          </p:nvPr>
        </p:nvSpPr>
        <p:spPr/>
        <p:txBody>
          <a:bodyPr/>
          <a:lstStyle/>
          <a:p>
            <a:pPr>
              <a:defRPr/>
            </a:pPr>
            <a:fld id="{83AD0AF5-7FD5-4D4A-8228-B146B4039D97}" type="slidenum">
              <a:rPr lang="ja-JP" altLang="en-US" smtClean="0"/>
              <a:pPr>
                <a:defRPr/>
              </a:pPr>
              <a:t>5</a:t>
            </a:fld>
            <a:endParaRPr lang="ja-JP" altLang="en-US"/>
          </a:p>
        </p:txBody>
      </p:sp>
      <p:sp>
        <p:nvSpPr>
          <p:cNvPr id="14" name="テキスト ボックス 13"/>
          <p:cNvSpPr txBox="1"/>
          <p:nvPr/>
        </p:nvSpPr>
        <p:spPr>
          <a:xfrm rot="858344">
            <a:off x="8094436" y="5122825"/>
            <a:ext cx="802848" cy="1496344"/>
          </a:xfrm>
          <a:prstGeom prst="rect">
            <a:avLst/>
          </a:prstGeom>
          <a:noFill/>
        </p:spPr>
        <p:txBody>
          <a:bodyPr vert="eaVert" wrap="square" rtlCol="0">
            <a:spAutoFit/>
          </a:bodyPr>
          <a:lstStyle/>
          <a:p>
            <a:r>
              <a:rPr lang="ja-JP" altLang="en-US" sz="1000" dirty="0" smtClean="0"/>
              <a:t>介護施設入居まで</a:t>
            </a:r>
            <a:endParaRPr lang="en-US" altLang="ja-JP" sz="1000" dirty="0" smtClean="0"/>
          </a:p>
          <a:p>
            <a:r>
              <a:rPr lang="en-US" altLang="ja-JP" sz="1000" dirty="0" smtClean="0"/>
              <a:t>93</a:t>
            </a:r>
            <a:r>
              <a:rPr lang="ja-JP" altLang="en-US" sz="1000" dirty="0" smtClean="0"/>
              <a:t>日を上回る人は３割、</a:t>
            </a:r>
            <a:endParaRPr lang="en-US" altLang="ja-JP" sz="1000" dirty="0" smtClean="0"/>
          </a:p>
          <a:p>
            <a:r>
              <a:rPr lang="ja-JP" altLang="en-US" sz="1000" dirty="0" smtClean="0"/>
              <a:t>１年超える人も２割も</a:t>
            </a:r>
            <a:endParaRPr lang="en-US" altLang="ja-JP" sz="1000" dirty="0" smtClean="0"/>
          </a:p>
          <a:p>
            <a:r>
              <a:rPr lang="ja-JP" altLang="en-US" sz="1000" dirty="0" smtClean="0"/>
              <a:t>いるんだって・・・</a:t>
            </a:r>
            <a:endParaRPr kumimoji="1" lang="ja-JP" altLang="en-U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81042" y="260648"/>
            <a:ext cx="4464496"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介護に関する改正内容②</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395" y="1185635"/>
            <a:ext cx="1224136"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介護休暇</a:t>
            </a:r>
            <a:endParaRPr kumimoji="1" lang="ja-JP" altLang="en-US" b="1" dirty="0"/>
          </a:p>
        </p:txBody>
      </p:sp>
      <p:graphicFrame>
        <p:nvGraphicFramePr>
          <p:cNvPr id="13" name="表 12"/>
          <p:cNvGraphicFramePr>
            <a:graphicFrameLocks noGrp="1"/>
          </p:cNvGraphicFramePr>
          <p:nvPr/>
        </p:nvGraphicFramePr>
        <p:xfrm>
          <a:off x="263395" y="1691207"/>
          <a:ext cx="8485069" cy="1136904"/>
        </p:xfrm>
        <a:graphic>
          <a:graphicData uri="http://schemas.openxmlformats.org/drawingml/2006/table">
            <a:tbl>
              <a:tblPr firstRow="1" bandRow="1">
                <a:tableStyleId>{5C22544A-7EE6-4342-B048-85BDC9FD1C3A}</a:tableStyleId>
              </a:tblPr>
              <a:tblGrid>
                <a:gridCol w="1974557"/>
                <a:gridCol w="1924171"/>
                <a:gridCol w="4586341"/>
              </a:tblGrid>
              <a:tr h="290487">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8658">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介護休暇</a:t>
                      </a:r>
                      <a:r>
                        <a:rPr lang="ja-JP" altLang="en-US" sz="14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（年５日）</a:t>
                      </a: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の取得単位の柔軟化</a:t>
                      </a:r>
                      <a:endParaRPr lang="en-US" altLang="ja-JP"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１日単位での取得</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半日（所定労働時間の二分の一）単位の取得を可能とする。</a:t>
                      </a:r>
                      <a:endParaRPr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＜日常的な介護ニーズに対応＞</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90000"/>
                        </a:lnSpc>
                        <a:spcBef>
                          <a:spcPts val="0"/>
                        </a:spcBef>
                        <a:spcAft>
                          <a:spcPts val="0"/>
                        </a:spcAft>
                        <a:buClrTx/>
                        <a:buSzTx/>
                        <a:buFontTx/>
                        <a:buNone/>
                        <a:tabLst/>
                        <a:defRPr/>
                      </a:pPr>
                      <a:endParaRPr lang="en-US" altLang="ja-JP" sz="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子の看護休暇と同様の制度</a:t>
                      </a:r>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表 13"/>
          <p:cNvGraphicFramePr>
            <a:graphicFrameLocks noGrp="1"/>
          </p:cNvGraphicFramePr>
          <p:nvPr/>
        </p:nvGraphicFramePr>
        <p:xfrm>
          <a:off x="251520" y="3469173"/>
          <a:ext cx="8496944" cy="1621920"/>
        </p:xfrm>
        <a:graphic>
          <a:graphicData uri="http://schemas.openxmlformats.org/drawingml/2006/table">
            <a:tbl>
              <a:tblPr firstRow="1" bandRow="1">
                <a:tableStyleId>{5C22544A-7EE6-4342-B048-85BDC9FD1C3A}</a:tableStyleId>
              </a:tblPr>
              <a:tblGrid>
                <a:gridCol w="2157873"/>
                <a:gridCol w="2777394"/>
                <a:gridCol w="3561677"/>
              </a:tblGrid>
              <a:tr h="267056">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7120">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有期契約労働者の介護休業の取得要件の緩和</a:t>
                      </a:r>
                      <a:endParaRPr lang="en-US" altLang="ja-JP"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①当該事業主に引き続き雇用された期間が１年以上であること、②休業開始日から起算して</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93</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日を経過する日以降も雇用継続の見込みがあること、③</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93</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日を経過した日から</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年を経過する日までに更新されないことが明らかである者を除く</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①当該事業主に引き続き雇用された期間が１年以上であること、</a:t>
                      </a:r>
                      <a:r>
                        <a:rPr lang="ja-JP" altLang="en-US" sz="12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②休業開始予定</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日から起算して</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93</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日を経過する日から</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ヵ月を経過する日までに、その労働契約（労働契約</a:t>
                      </a:r>
                      <a:r>
                        <a:rPr lang="ja-JP" altLang="en-US"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が更新される場合にあっては、更新後のもの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）が満了することが明らかである者を除く、とし、取得要件を緩和する。</a:t>
                      </a:r>
                      <a:endParaRPr kumimoji="1" lang="ja-JP" altLang="en-US" sz="12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23906" name="Picture 2"/>
          <p:cNvPicPr>
            <a:picLocks noChangeAspect="1" noChangeArrowheads="1"/>
          </p:cNvPicPr>
          <p:nvPr/>
        </p:nvPicPr>
        <p:blipFill>
          <a:blip r:embed="rId2" cstate="print"/>
          <a:srcRect/>
          <a:stretch>
            <a:fillRect/>
          </a:stretch>
        </p:blipFill>
        <p:spPr bwMode="auto">
          <a:xfrm>
            <a:off x="2195737" y="1072144"/>
            <a:ext cx="2664295" cy="582997"/>
          </a:xfrm>
          <a:prstGeom prst="rect">
            <a:avLst/>
          </a:prstGeom>
          <a:noFill/>
          <a:ln w="9525">
            <a:noFill/>
            <a:miter lim="800000"/>
            <a:headEnd/>
            <a:tailEnd/>
          </a:ln>
        </p:spPr>
      </p:pic>
      <p:sp>
        <p:nvSpPr>
          <p:cNvPr id="16" name="テキスト ボックス 15"/>
          <p:cNvSpPr txBox="1"/>
          <p:nvPr/>
        </p:nvSpPr>
        <p:spPr>
          <a:xfrm>
            <a:off x="251520" y="2963601"/>
            <a:ext cx="424847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有期契約労働者の介護休業の取得要件</a:t>
            </a:r>
            <a:endParaRPr kumimoji="1" lang="ja-JP" altLang="en-US" b="1" dirty="0"/>
          </a:p>
        </p:txBody>
      </p:sp>
      <p:pic>
        <p:nvPicPr>
          <p:cNvPr id="123907" name="Picture 3"/>
          <p:cNvPicPr>
            <a:picLocks noChangeAspect="1" noChangeArrowheads="1"/>
          </p:cNvPicPr>
          <p:nvPr/>
        </p:nvPicPr>
        <p:blipFill>
          <a:blip r:embed="rId3" cstate="print"/>
          <a:srcRect/>
          <a:stretch>
            <a:fillRect/>
          </a:stretch>
        </p:blipFill>
        <p:spPr bwMode="auto">
          <a:xfrm>
            <a:off x="337677" y="5183216"/>
            <a:ext cx="3637328" cy="1484784"/>
          </a:xfrm>
          <a:prstGeom prst="rect">
            <a:avLst/>
          </a:prstGeom>
          <a:noFill/>
          <a:ln w="9525">
            <a:noFill/>
            <a:miter lim="800000"/>
            <a:headEnd/>
            <a:tailEnd/>
          </a:ln>
        </p:spPr>
      </p:pic>
      <p:sp>
        <p:nvSpPr>
          <p:cNvPr id="17" name="角丸四角形吹き出し 16"/>
          <p:cNvSpPr/>
          <p:nvPr/>
        </p:nvSpPr>
        <p:spPr>
          <a:xfrm>
            <a:off x="4139952" y="5157192"/>
            <a:ext cx="3240360" cy="1512168"/>
          </a:xfrm>
          <a:prstGeom prst="wedgeRoundRectCallout">
            <a:avLst>
              <a:gd name="adj1" fmla="val 55983"/>
              <a:gd name="adj2" fmla="val 7105"/>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介護休暇の時間単位取得や</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日数が増えるとさらにいいな♪</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有期契約労働者の取得要件も</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撤廃されるといいな♪</a:t>
            </a:r>
            <a:endParaRPr lang="en-US" altLang="ja-JP" sz="1600" dirty="0" smtClean="0">
              <a:solidFill>
                <a:schemeClr val="tx1"/>
              </a:solidFill>
              <a:latin typeface="HG丸ｺﾞｼｯｸM-PRO" pitchFamily="50" charset="-128"/>
              <a:ea typeface="HG丸ｺﾞｼｯｸM-PRO" pitchFamily="50" charset="-128"/>
            </a:endParaRPr>
          </a:p>
        </p:txBody>
      </p:sp>
      <p:pic>
        <p:nvPicPr>
          <p:cNvPr id="18" name="Picture 4"/>
          <p:cNvPicPr>
            <a:picLocks noChangeAspect="1" noChangeArrowheads="1"/>
          </p:cNvPicPr>
          <p:nvPr/>
        </p:nvPicPr>
        <p:blipFill>
          <a:blip r:embed="rId4" cstate="print"/>
          <a:srcRect/>
          <a:stretch>
            <a:fillRect/>
          </a:stretch>
        </p:blipFill>
        <p:spPr bwMode="auto">
          <a:xfrm>
            <a:off x="7643078" y="5157192"/>
            <a:ext cx="1184128" cy="1477393"/>
          </a:xfrm>
          <a:prstGeom prst="rect">
            <a:avLst/>
          </a:prstGeom>
          <a:noFill/>
          <a:ln w="9525">
            <a:noFill/>
            <a:miter lim="800000"/>
            <a:headEnd/>
            <a:tailEnd/>
          </a:ln>
        </p:spPr>
      </p:pic>
      <p:sp>
        <p:nvSpPr>
          <p:cNvPr id="15" name="スライド番号プレースホルダ 14"/>
          <p:cNvSpPr>
            <a:spLocks noGrp="1"/>
          </p:cNvSpPr>
          <p:nvPr>
            <p:ph type="sldNum" sz="quarter" idx="12"/>
          </p:nvPr>
        </p:nvSpPr>
        <p:spPr>
          <a:xfrm>
            <a:off x="6804248" y="6309320"/>
            <a:ext cx="2133600" cy="365125"/>
          </a:xfrm>
        </p:spPr>
        <p:txBody>
          <a:bodyPr/>
          <a:lstStyle/>
          <a:p>
            <a:pPr>
              <a:defRPr/>
            </a:pPr>
            <a:fld id="{83AD0AF5-7FD5-4D4A-8228-B146B4039D97}" type="slidenum">
              <a:rPr lang="ja-JP" altLang="en-US" smtClean="0"/>
              <a:pPr>
                <a:defRPr/>
              </a:pPr>
              <a:t>6</a:t>
            </a:fld>
            <a:endParaRPr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81042" y="260648"/>
            <a:ext cx="4464496"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介護に関する改正内容③</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251520" y="188641"/>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395" y="1138135"/>
            <a:ext cx="2148366"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所定外労働の免除</a:t>
            </a:r>
            <a:endParaRPr kumimoji="1" lang="ja-JP" altLang="en-US" b="1" dirty="0"/>
          </a:p>
        </p:txBody>
      </p:sp>
      <p:sp>
        <p:nvSpPr>
          <p:cNvPr id="16" name="テキスト ボックス 15"/>
          <p:cNvSpPr txBox="1"/>
          <p:nvPr/>
        </p:nvSpPr>
        <p:spPr>
          <a:xfrm>
            <a:off x="251520" y="2543428"/>
            <a:ext cx="3816424"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介護休業等の対象家族の範囲拡大</a:t>
            </a:r>
            <a:endParaRPr kumimoji="1" lang="ja-JP" altLang="en-US" b="1" dirty="0"/>
          </a:p>
        </p:txBody>
      </p:sp>
      <p:pic>
        <p:nvPicPr>
          <p:cNvPr id="18" name="Picture 4"/>
          <p:cNvPicPr>
            <a:picLocks noChangeAspect="1" noChangeArrowheads="1"/>
          </p:cNvPicPr>
          <p:nvPr/>
        </p:nvPicPr>
        <p:blipFill>
          <a:blip r:embed="rId2" cstate="print"/>
          <a:srcRect/>
          <a:stretch>
            <a:fillRect/>
          </a:stretch>
        </p:blipFill>
        <p:spPr bwMode="auto">
          <a:xfrm>
            <a:off x="7631961" y="4871434"/>
            <a:ext cx="1410731" cy="1760116"/>
          </a:xfrm>
          <a:prstGeom prst="rect">
            <a:avLst/>
          </a:prstGeom>
          <a:noFill/>
          <a:ln w="9525">
            <a:noFill/>
            <a:miter lim="800000"/>
            <a:headEnd/>
            <a:tailEnd/>
          </a:ln>
        </p:spPr>
      </p:pic>
      <p:graphicFrame>
        <p:nvGraphicFramePr>
          <p:cNvPr id="15" name="表 14"/>
          <p:cNvGraphicFramePr>
            <a:graphicFrameLocks noGrp="1"/>
          </p:cNvGraphicFramePr>
          <p:nvPr/>
        </p:nvGraphicFramePr>
        <p:xfrm>
          <a:off x="286388" y="1618441"/>
          <a:ext cx="8462076" cy="815080"/>
        </p:xfrm>
        <a:graphic>
          <a:graphicData uri="http://schemas.openxmlformats.org/drawingml/2006/table">
            <a:tbl>
              <a:tblPr firstRow="1" bandRow="1">
                <a:tableStyleId>{5C22544A-7EE6-4342-B048-85BDC9FD1C3A}</a:tableStyleId>
              </a:tblPr>
              <a:tblGrid>
                <a:gridCol w="2884024"/>
                <a:gridCol w="676037"/>
                <a:gridCol w="4902015"/>
              </a:tblGrid>
              <a:tr h="0">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0280">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介護のための所定外労働の免除（新設）</a:t>
                      </a:r>
                      <a:endParaRPr lang="en-US" altLang="ja-JP"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なし</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介護終了までの期間について請求することのできる権利として新設する。</a:t>
                      </a:r>
                      <a:endParaRPr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24930" name="Picture 2"/>
          <p:cNvPicPr>
            <a:picLocks noChangeAspect="1" noChangeArrowheads="1"/>
          </p:cNvPicPr>
          <p:nvPr/>
        </p:nvPicPr>
        <p:blipFill>
          <a:blip r:embed="rId3" cstate="print"/>
          <a:srcRect/>
          <a:stretch>
            <a:fillRect/>
          </a:stretch>
        </p:blipFill>
        <p:spPr bwMode="auto">
          <a:xfrm>
            <a:off x="264153" y="4077072"/>
            <a:ext cx="4333969" cy="2276872"/>
          </a:xfrm>
          <a:prstGeom prst="rect">
            <a:avLst/>
          </a:prstGeom>
          <a:noFill/>
          <a:ln w="9525">
            <a:noFill/>
            <a:miter lim="800000"/>
            <a:headEnd/>
            <a:tailEnd/>
          </a:ln>
        </p:spPr>
      </p:pic>
      <p:graphicFrame>
        <p:nvGraphicFramePr>
          <p:cNvPr id="19" name="表 18"/>
          <p:cNvGraphicFramePr>
            <a:graphicFrameLocks noGrp="1"/>
          </p:cNvGraphicFramePr>
          <p:nvPr>
            <p:extLst>
              <p:ext uri="{D42A27DB-BD31-4B8C-83A1-F6EECF244321}">
                <p14:modId xmlns:p14="http://schemas.microsoft.com/office/powerpoint/2010/main" val="2736196061"/>
              </p:ext>
            </p:extLst>
          </p:nvPr>
        </p:nvGraphicFramePr>
        <p:xfrm>
          <a:off x="251520" y="3020702"/>
          <a:ext cx="8496944" cy="1007526"/>
        </p:xfrm>
        <a:graphic>
          <a:graphicData uri="http://schemas.openxmlformats.org/drawingml/2006/table">
            <a:tbl>
              <a:tblPr firstRow="1" bandRow="1">
                <a:tableStyleId>{5C22544A-7EE6-4342-B048-85BDC9FD1C3A}</a:tableStyleId>
              </a:tblPr>
              <a:tblGrid>
                <a:gridCol w="1760070"/>
                <a:gridCol w="3352498"/>
                <a:gridCol w="3384376"/>
              </a:tblGrid>
              <a:tr h="299830">
                <a:tc>
                  <a:txBody>
                    <a:bodyPr/>
                    <a:lstStyle/>
                    <a:p>
                      <a:pPr algn="ctr"/>
                      <a:r>
                        <a:rPr kumimoji="1" lang="ja-JP" altLang="en-US" sz="1400" dirty="0" smtClean="0"/>
                        <a:t>改正内容</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2726">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介護休業等の対象家族の範囲拡大</a:t>
                      </a:r>
                      <a:endParaRPr lang="en-US" altLang="ja-JP" sz="15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配偶者、父母、子、配偶者の父母、同居かつ扶養している祖父母、兄弟姉妹及び孫</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現行に同居・扶養していない祖父母、兄弟姉妹及び孫も追加。</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0" name="角丸四角形吹き出し 19"/>
          <p:cNvSpPr/>
          <p:nvPr/>
        </p:nvSpPr>
        <p:spPr>
          <a:xfrm>
            <a:off x="2532026" y="6315242"/>
            <a:ext cx="1944216" cy="424008"/>
          </a:xfrm>
          <a:prstGeom prst="wedgeRoundRectCallout">
            <a:avLst>
              <a:gd name="adj1" fmla="val -8796"/>
              <a:gd name="adj2" fmla="val -8681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dirty="0" smtClean="0"/>
              <a:t>雇用保険法で改正！</a:t>
            </a:r>
            <a:endParaRPr kumimoji="1" lang="en-US" altLang="ja-JP" sz="1200" dirty="0" smtClean="0"/>
          </a:p>
        </p:txBody>
      </p:sp>
      <p:sp>
        <p:nvSpPr>
          <p:cNvPr id="17" name="角丸四角形吹き出し 16"/>
          <p:cNvSpPr/>
          <p:nvPr/>
        </p:nvSpPr>
        <p:spPr>
          <a:xfrm>
            <a:off x="4644008" y="4365104"/>
            <a:ext cx="3024336" cy="1512168"/>
          </a:xfrm>
          <a:prstGeom prst="wedgeRoundRectCallout">
            <a:avLst>
              <a:gd name="adj1" fmla="val 43575"/>
              <a:gd name="adj2" fmla="val 67574"/>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制度利用の有無に関わらず、柔軟に配慮してほしいな♪</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会社で介護関係の情報提供や</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相談窓口があるといいな♪</a:t>
            </a:r>
            <a:endParaRPr lang="en-US" altLang="ja-JP" sz="1600" dirty="0" smtClean="0">
              <a:solidFill>
                <a:schemeClr val="tx1"/>
              </a:solidFill>
              <a:latin typeface="HG丸ｺﾞｼｯｸM-PRO" pitchFamily="50" charset="-128"/>
              <a:ea typeface="HG丸ｺﾞｼｯｸM-PRO" pitchFamily="50" charset="-128"/>
            </a:endParaRPr>
          </a:p>
        </p:txBody>
      </p:sp>
      <p:sp>
        <p:nvSpPr>
          <p:cNvPr id="13" name="テキスト ボックス 12"/>
          <p:cNvSpPr txBox="1"/>
          <p:nvPr/>
        </p:nvSpPr>
        <p:spPr>
          <a:xfrm rot="430774">
            <a:off x="7647168" y="4473219"/>
            <a:ext cx="1361270" cy="400110"/>
          </a:xfrm>
          <a:prstGeom prst="rect">
            <a:avLst/>
          </a:prstGeom>
          <a:noFill/>
        </p:spPr>
        <p:txBody>
          <a:bodyPr wrap="none" rtlCol="0">
            <a:spAutoFit/>
          </a:bodyPr>
          <a:lstStyle/>
          <a:p>
            <a:r>
              <a:rPr lang="ja-JP" altLang="en-US" sz="1000" dirty="0" smtClean="0"/>
              <a:t>相談できる場があると</a:t>
            </a:r>
            <a:endParaRPr lang="en-US" altLang="ja-JP" sz="1000" dirty="0" smtClean="0"/>
          </a:p>
          <a:p>
            <a:r>
              <a:rPr lang="ja-JP" altLang="en-US" sz="1000" dirty="0" smtClean="0"/>
              <a:t>安心して働けるよね</a:t>
            </a:r>
            <a:endParaRPr lang="en-US" altLang="ja-JP" sz="1000" dirty="0" smtClean="0"/>
          </a:p>
        </p:txBody>
      </p:sp>
      <p:sp>
        <p:nvSpPr>
          <p:cNvPr id="14" name="スライド番号プレースホルダ 13"/>
          <p:cNvSpPr>
            <a:spLocks noGrp="1"/>
          </p:cNvSpPr>
          <p:nvPr>
            <p:ph type="sldNum" sz="quarter" idx="12"/>
          </p:nvPr>
        </p:nvSpPr>
        <p:spPr>
          <a:xfrm>
            <a:off x="6660232" y="6492875"/>
            <a:ext cx="2133600" cy="365125"/>
          </a:xfrm>
        </p:spPr>
        <p:txBody>
          <a:bodyPr/>
          <a:lstStyle/>
          <a:p>
            <a:pPr>
              <a:defRPr/>
            </a:pPr>
            <a:fld id="{83AD0AF5-7FD5-4D4A-8228-B146B4039D97}" type="slidenum">
              <a:rPr lang="ja-JP" altLang="en-US" smtClean="0"/>
              <a:pPr>
                <a:defRPr/>
              </a:pPr>
              <a:t>7</a:t>
            </a:fld>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67744" y="260648"/>
            <a:ext cx="5688632"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ハラスメントに関する改正内容①</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179512" y="153773"/>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63394" y="1185635"/>
            <a:ext cx="2436397"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b="1" dirty="0" smtClean="0"/>
              <a:t>ハラスメント防止措置</a:t>
            </a:r>
            <a:endParaRPr kumimoji="1" lang="ja-JP" altLang="en-US" b="1" dirty="0"/>
          </a:p>
        </p:txBody>
      </p:sp>
      <p:sp>
        <p:nvSpPr>
          <p:cNvPr id="17" name="角丸四角形吹き出し 16"/>
          <p:cNvSpPr/>
          <p:nvPr/>
        </p:nvSpPr>
        <p:spPr>
          <a:xfrm>
            <a:off x="5580112" y="3561899"/>
            <a:ext cx="3312368" cy="1512168"/>
          </a:xfrm>
          <a:prstGeom prst="wedgeRoundRectCallout">
            <a:avLst>
              <a:gd name="adj1" fmla="val -5422"/>
              <a:gd name="adj2" fmla="val 76213"/>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HG丸ｺﾞｼｯｸM-PRO" pitchFamily="50" charset="-128"/>
                <a:ea typeface="HG丸ｺﾞｼｯｸM-PRO" pitchFamily="50" charset="-128"/>
              </a:rPr>
              <a:t>＜法を上回る取り組みを！＞</a:t>
            </a:r>
            <a:endParaRPr lang="en-US" altLang="ja-JP" sz="1600" dirty="0" smtClean="0">
              <a:solidFill>
                <a:schemeClr val="tx1"/>
              </a:solidFill>
              <a:latin typeface="HG丸ｺﾞｼｯｸM-PRO" pitchFamily="50" charset="-128"/>
              <a:ea typeface="HG丸ｺﾞｼｯｸM-PRO" pitchFamily="50" charset="-128"/>
            </a:endParaRPr>
          </a:p>
          <a:p>
            <a:r>
              <a:rPr lang="en-US" altLang="ja-JP" sz="1600" dirty="0" smtClean="0">
                <a:solidFill>
                  <a:schemeClr val="tx1"/>
                </a:solidFill>
                <a:latin typeface="HG丸ｺﾞｼｯｸM-PRO" pitchFamily="50" charset="-128"/>
                <a:ea typeface="HG丸ｺﾞｼｯｸM-PRO" pitchFamily="50" charset="-128"/>
              </a:rPr>
              <a:t>13</a:t>
            </a:r>
            <a:r>
              <a:rPr lang="ja-JP" altLang="en-US" sz="1600" dirty="0" smtClean="0">
                <a:solidFill>
                  <a:schemeClr val="tx1"/>
                </a:solidFill>
                <a:latin typeface="HG丸ｺﾞｼｯｸM-PRO" pitchFamily="50" charset="-128"/>
                <a:ea typeface="HG丸ｺﾞｼｯｸM-PRO" pitchFamily="50" charset="-128"/>
              </a:rPr>
              <a:t>項目ある防止措置を徹底して</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ハラスメントが起こりにくい</a:t>
            </a:r>
            <a:endParaRPr lang="en-US" altLang="ja-JP" sz="1600" dirty="0" smtClean="0">
              <a:solidFill>
                <a:schemeClr val="tx1"/>
              </a:solidFill>
              <a:latin typeface="HG丸ｺﾞｼｯｸM-PRO" pitchFamily="50" charset="-128"/>
              <a:ea typeface="HG丸ｺﾞｼｯｸM-PRO" pitchFamily="50" charset="-128"/>
            </a:endParaRPr>
          </a:p>
          <a:p>
            <a:r>
              <a:rPr lang="ja-JP" altLang="en-US" sz="1600" dirty="0" smtClean="0">
                <a:solidFill>
                  <a:schemeClr val="tx1"/>
                </a:solidFill>
                <a:latin typeface="HG丸ｺﾞｼｯｸM-PRO" pitchFamily="50" charset="-128"/>
                <a:ea typeface="HG丸ｺﾞｼｯｸM-PRO" pitchFamily="50" charset="-128"/>
              </a:rPr>
              <a:t>職場環境をつくろう！</a:t>
            </a:r>
            <a:endParaRPr lang="en-US" altLang="ja-JP" sz="1600" dirty="0" smtClean="0">
              <a:solidFill>
                <a:schemeClr val="tx1"/>
              </a:solidFill>
              <a:latin typeface="HG丸ｺﾞｼｯｸM-PRO" pitchFamily="50" charset="-128"/>
              <a:ea typeface="HG丸ｺﾞｼｯｸM-PRO" pitchFamily="50" charset="-128"/>
            </a:endParaRPr>
          </a:p>
        </p:txBody>
      </p:sp>
      <p:pic>
        <p:nvPicPr>
          <p:cNvPr id="18" name="Picture 4"/>
          <p:cNvPicPr>
            <a:picLocks noChangeAspect="1" noChangeArrowheads="1"/>
          </p:cNvPicPr>
          <p:nvPr/>
        </p:nvPicPr>
        <p:blipFill>
          <a:blip r:embed="rId2" cstate="print"/>
          <a:srcRect/>
          <a:stretch>
            <a:fillRect/>
          </a:stretch>
        </p:blipFill>
        <p:spPr bwMode="auto">
          <a:xfrm>
            <a:off x="7203703" y="5104032"/>
            <a:ext cx="1302878" cy="1625553"/>
          </a:xfrm>
          <a:prstGeom prst="rect">
            <a:avLst/>
          </a:prstGeom>
          <a:noFill/>
          <a:ln w="9525">
            <a:noFill/>
            <a:miter lim="800000"/>
            <a:headEnd/>
            <a:tailEnd/>
          </a:ln>
        </p:spPr>
      </p:pic>
      <p:graphicFrame>
        <p:nvGraphicFramePr>
          <p:cNvPr id="15" name="表 14"/>
          <p:cNvGraphicFramePr>
            <a:graphicFrameLocks noGrp="1"/>
          </p:cNvGraphicFramePr>
          <p:nvPr/>
        </p:nvGraphicFramePr>
        <p:xfrm>
          <a:off x="251520" y="1689691"/>
          <a:ext cx="8617325" cy="1664218"/>
        </p:xfrm>
        <a:graphic>
          <a:graphicData uri="http://schemas.openxmlformats.org/drawingml/2006/table">
            <a:tbl>
              <a:tblPr firstRow="1" bandRow="1">
                <a:tableStyleId>{5C22544A-7EE6-4342-B048-85BDC9FD1C3A}</a:tableStyleId>
              </a:tblPr>
              <a:tblGrid>
                <a:gridCol w="2088232"/>
                <a:gridCol w="2376264"/>
                <a:gridCol w="4152829"/>
              </a:tblGrid>
              <a:tr h="291211">
                <a:tc>
                  <a:txBody>
                    <a:bodyPr/>
                    <a:lstStyle/>
                    <a:p>
                      <a:pPr algn="ctr"/>
                      <a:r>
                        <a:rPr kumimoji="1" lang="ja-JP" altLang="en-US" sz="1400" dirty="0" smtClean="0"/>
                        <a:t>改正内容</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現行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改正後</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59418">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ja-JP" altLang="en-US"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妊娠・出産・育児休業・介護休業をしながら継続就業しようとする男女労働者の就業環境の整備</a:t>
                      </a:r>
                      <a:endParaRPr lang="en-US" altLang="ja-JP" sz="14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90000"/>
                        </a:lnSpc>
                      </a:pPr>
                      <a:r>
                        <a:rPr lang="ja-JP" altLang="ja-JP" sz="1400" dirty="0" smtClean="0">
                          <a:latin typeface="メイリオ" panose="020B0604030504040204" pitchFamily="50" charset="-128"/>
                          <a:ea typeface="メイリオ" panose="020B0604030504040204" pitchFamily="50" charset="-128"/>
                          <a:cs typeface="メイリオ" panose="020B0604030504040204" pitchFamily="50" charset="-128"/>
                        </a:rPr>
                        <a:t>事業主による不利益取扱い（就業環境を害することを含む。）は禁止</a:t>
                      </a:r>
                      <a:endParaRPr kumimoji="1" lang="ja-JP" altLang="en-US" sz="1400" dirty="0"/>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marR="0" indent="-177800" algn="l" defTabSz="914400" rtl="0" eaLnBrk="1" fontAlgn="auto" latinLnBrk="0" hangingPunct="1">
                        <a:lnSpc>
                          <a:spcPct val="9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・妊娠・出産・育児休業・介護休業等を理由とする、上司・同僚などによる就業環境を害する行為を防止するため、雇用管理上必要な措置を事業主に義務づける。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marR="0" indent="-177800" algn="l" defTabSz="914400" rtl="0" eaLnBrk="1" fontAlgn="auto" latinLnBrk="0" hangingPunct="1">
                        <a:lnSpc>
                          <a:spcPct val="9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・派遣先で就業する派遣労働者については、派遣先も事業主とみなして、上記防止措置義務を適用する。また事業主による育児休業等の取得等を理由とする不利益取扱いの禁止規定を派遣先にも適用する。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125954" name="Picture 2"/>
          <p:cNvPicPr>
            <a:picLocks noChangeAspect="1" noChangeArrowheads="1"/>
          </p:cNvPicPr>
          <p:nvPr/>
        </p:nvPicPr>
        <p:blipFill>
          <a:blip r:embed="rId3" cstate="print"/>
          <a:srcRect/>
          <a:stretch>
            <a:fillRect/>
          </a:stretch>
        </p:blipFill>
        <p:spPr bwMode="auto">
          <a:xfrm>
            <a:off x="251520" y="3501008"/>
            <a:ext cx="5184576" cy="2952572"/>
          </a:xfrm>
          <a:prstGeom prst="rect">
            <a:avLst/>
          </a:prstGeom>
          <a:noFill/>
          <a:ln w="9525">
            <a:noFill/>
            <a:miter lim="800000"/>
            <a:headEnd/>
            <a:tailEnd/>
          </a:ln>
        </p:spPr>
      </p:pic>
      <p:sp>
        <p:nvSpPr>
          <p:cNvPr id="11" name="テキスト ボックス 10"/>
          <p:cNvSpPr txBox="1"/>
          <p:nvPr/>
        </p:nvSpPr>
        <p:spPr>
          <a:xfrm rot="20750761">
            <a:off x="5624944" y="5749601"/>
            <a:ext cx="1616148" cy="400110"/>
          </a:xfrm>
          <a:prstGeom prst="rect">
            <a:avLst/>
          </a:prstGeom>
          <a:noFill/>
        </p:spPr>
        <p:txBody>
          <a:bodyPr wrap="none" rtlCol="0">
            <a:spAutoFit/>
          </a:bodyPr>
          <a:lstStyle/>
          <a:p>
            <a:r>
              <a:rPr lang="ja-JP" altLang="en-US" sz="1000" dirty="0" smtClean="0"/>
              <a:t>みんなが安心して</a:t>
            </a:r>
            <a:endParaRPr lang="en-US" altLang="ja-JP" sz="1000" dirty="0" smtClean="0"/>
          </a:p>
          <a:p>
            <a:r>
              <a:rPr lang="ja-JP" altLang="en-US" sz="1000" dirty="0" smtClean="0"/>
              <a:t>働ける職場をめざそう！！</a:t>
            </a:r>
            <a:endParaRPr lang="en-US" altLang="ja-JP" sz="1000" dirty="0" smtClean="0"/>
          </a:p>
        </p:txBody>
      </p:sp>
      <p:sp>
        <p:nvSpPr>
          <p:cNvPr id="12" name="スライド番号プレースホルダ 11"/>
          <p:cNvSpPr>
            <a:spLocks noGrp="1"/>
          </p:cNvSpPr>
          <p:nvPr>
            <p:ph type="sldNum" sz="quarter" idx="12"/>
          </p:nvPr>
        </p:nvSpPr>
        <p:spPr/>
        <p:txBody>
          <a:bodyPr/>
          <a:lstStyle/>
          <a:p>
            <a:pPr>
              <a:defRPr/>
            </a:pPr>
            <a:fld id="{83AD0AF5-7FD5-4D4A-8228-B146B4039D97}" type="slidenum">
              <a:rPr lang="ja-JP" altLang="en-US" smtClean="0"/>
              <a:pPr>
                <a:defRPr/>
              </a:pPr>
              <a:t>8</a:t>
            </a:fld>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67744" y="260648"/>
            <a:ext cx="5688632" cy="523220"/>
          </a:xfrm>
          <a:prstGeom prst="rect">
            <a:avLst/>
          </a:prstGeom>
          <a:noFill/>
        </p:spPr>
        <p:txBody>
          <a:bodyPr wrap="square" rtlCol="0">
            <a:spAutoFit/>
          </a:bodyPr>
          <a:lstStyle/>
          <a:p>
            <a:r>
              <a:rPr lang="ja-JP" altLang="en-US" sz="2800" b="1" dirty="0" smtClean="0">
                <a:latin typeface="HG丸ｺﾞｼｯｸM-PRO" pitchFamily="50" charset="-128"/>
                <a:ea typeface="HG丸ｺﾞｼｯｸM-PRO" pitchFamily="50" charset="-128"/>
              </a:rPr>
              <a:t>ハラスメントに関する改正内容②</a:t>
            </a:r>
            <a:endParaRPr kumimoji="1" lang="ja-JP" altLang="en-US" sz="2800" b="1" dirty="0">
              <a:latin typeface="HG丸ｺﾞｼｯｸM-PRO" pitchFamily="50" charset="-128"/>
              <a:ea typeface="HG丸ｺﾞｼｯｸM-PRO" pitchFamily="50" charset="-128"/>
            </a:endParaRPr>
          </a:p>
        </p:txBody>
      </p:sp>
      <p:sp>
        <p:nvSpPr>
          <p:cNvPr id="5" name="タイトル 4"/>
          <p:cNvSpPr txBox="1">
            <a:spLocks/>
          </p:cNvSpPr>
          <p:nvPr/>
        </p:nvSpPr>
        <p:spPr>
          <a:xfrm>
            <a:off x="179512" y="153773"/>
            <a:ext cx="2160240" cy="288031"/>
          </a:xfrm>
          <a:prstGeom prst="rect">
            <a:avLst/>
          </a:prstGeom>
        </p:spPr>
        <p:style>
          <a:lnRef idx="1">
            <a:schemeClr val="accent3"/>
          </a:lnRef>
          <a:fillRef idx="2">
            <a:schemeClr val="accent3"/>
          </a:fillRef>
          <a:effectRef idx="1">
            <a:schemeClr val="accent3"/>
          </a:effectRef>
          <a:fontRef idx="minor">
            <a:schemeClr val="dk1"/>
          </a:fontRef>
        </p:style>
        <p:txBody>
          <a:bodyPr rtlCol="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HG丸ｺﾞｼｯｸM-PRO" panose="020F0600000000000000" pitchFamily="50" charset="-128"/>
                <a:ea typeface="HG丸ｺﾞｼｯｸM-PRO" panose="020F0600000000000000" pitchFamily="50" charset="-128"/>
              </a:rPr>
              <a:t>改正育児・介護休業法</a:t>
            </a:r>
            <a:endParaRPr kumimoji="1" lang="ja-JP" altLang="en-US" sz="1200" b="0" i="0" u="none" strike="noStrike" kern="1200" cap="none" spc="0" normalizeH="0" baseline="0" noProof="0" dirty="0">
              <a:ln>
                <a:noFill/>
              </a:ln>
              <a:solidFill>
                <a:schemeClr val="dk1"/>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正方形/長方形 5"/>
          <p:cNvSpPr/>
          <p:nvPr/>
        </p:nvSpPr>
        <p:spPr>
          <a:xfrm>
            <a:off x="0" y="862736"/>
            <a:ext cx="9144000" cy="14401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スライド番号プレースホルダ 11"/>
          <p:cNvSpPr>
            <a:spLocks noGrp="1"/>
          </p:cNvSpPr>
          <p:nvPr>
            <p:ph type="sldNum" sz="quarter" idx="12"/>
          </p:nvPr>
        </p:nvSpPr>
        <p:spPr/>
        <p:txBody>
          <a:bodyPr/>
          <a:lstStyle/>
          <a:p>
            <a:pPr>
              <a:defRPr/>
            </a:pPr>
            <a:fld id="{83AD0AF5-7FD5-4D4A-8228-B146B4039D97}" type="slidenum">
              <a:rPr lang="ja-JP" altLang="en-US" smtClean="0"/>
              <a:pPr>
                <a:defRPr/>
              </a:pPr>
              <a:t>9</a:t>
            </a:fld>
            <a:endParaRPr lang="ja-JP" altLang="en-US"/>
          </a:p>
        </p:txBody>
      </p:sp>
      <p:graphicFrame>
        <p:nvGraphicFramePr>
          <p:cNvPr id="13" name="表 12"/>
          <p:cNvGraphicFramePr>
            <a:graphicFrameLocks noGrp="1"/>
          </p:cNvGraphicFramePr>
          <p:nvPr/>
        </p:nvGraphicFramePr>
        <p:xfrm>
          <a:off x="251520" y="1124744"/>
          <a:ext cx="3384376" cy="5407272"/>
        </p:xfrm>
        <a:graphic>
          <a:graphicData uri="http://schemas.openxmlformats.org/drawingml/2006/table">
            <a:tbl>
              <a:tblPr firstRow="1" bandRow="1">
                <a:tableStyleId>{5C22544A-7EE6-4342-B048-85BDC9FD1C3A}</a:tableStyleId>
              </a:tblPr>
              <a:tblGrid>
                <a:gridCol w="343044"/>
                <a:gridCol w="3041332"/>
              </a:tblGrid>
              <a:tr h="354456">
                <a:tc gridSpan="2">
                  <a:txBody>
                    <a:bodyPr/>
                    <a:lstStyle/>
                    <a:p>
                      <a:pPr algn="ctr"/>
                      <a:r>
                        <a:rPr kumimoji="1" lang="ja-JP" altLang="en-US" b="1" dirty="0" smtClean="0"/>
                        <a:t>ハラスメント防止措置の内容</a:t>
                      </a:r>
                      <a:endParaRPr kumimoji="1" lang="ja-JP" altLang="en-US" b="1" dirty="0"/>
                    </a:p>
                  </a:txBody>
                  <a:tcPr/>
                </a:tc>
                <a:tc hMerge="1">
                  <a:txBody>
                    <a:bodyPr/>
                    <a:lstStyle/>
                    <a:p>
                      <a:endParaRPr kumimoji="1" lang="ja-JP" altLang="en-US" dirty="0"/>
                    </a:p>
                  </a:txBody>
                  <a:tcPr/>
                </a:tc>
              </a:tr>
              <a:tr h="354456">
                <a:tc>
                  <a:txBody>
                    <a:bodyPr/>
                    <a:lstStyle/>
                    <a:p>
                      <a:r>
                        <a:rPr kumimoji="1" lang="ja-JP" altLang="en-US" sz="1100" b="1" dirty="0" smtClean="0"/>
                        <a:t>１</a:t>
                      </a:r>
                      <a:endParaRPr kumimoji="1" lang="ja-JP" altLang="en-US" sz="1100" b="1" dirty="0"/>
                    </a:p>
                  </a:txBody>
                  <a:tcPr anchor="ctr"/>
                </a:tc>
                <a:tc>
                  <a:txBody>
                    <a:bodyPr/>
                    <a:lstStyle/>
                    <a:p>
                      <a:r>
                        <a:rPr kumimoji="1" lang="ja-JP" altLang="en-US" sz="1100" b="1" dirty="0" smtClean="0"/>
                        <a:t>ハラスメントの内容、方針等の明確化と周知啓発</a:t>
                      </a:r>
                      <a:endParaRPr kumimoji="1" lang="ja-JP" altLang="en-US" sz="1100" b="1" dirty="0"/>
                    </a:p>
                  </a:txBody>
                  <a:tcPr anchor="ctr"/>
                </a:tc>
              </a:tr>
              <a:tr h="354456">
                <a:tc>
                  <a:txBody>
                    <a:bodyPr/>
                    <a:lstStyle/>
                    <a:p>
                      <a:r>
                        <a:rPr kumimoji="1" lang="ja-JP" altLang="en-US" sz="1100" b="1" dirty="0" smtClean="0"/>
                        <a:t>２</a:t>
                      </a:r>
                      <a:endParaRPr kumimoji="1" lang="ja-JP" altLang="en-US" sz="1100" b="1" dirty="0"/>
                    </a:p>
                  </a:txBody>
                  <a:tcPr anchor="ctr"/>
                </a:tc>
                <a:tc>
                  <a:txBody>
                    <a:bodyPr/>
                    <a:lstStyle/>
                    <a:p>
                      <a:r>
                        <a:rPr kumimoji="1" lang="ja-JP" altLang="en-US" sz="1100" b="1" dirty="0" smtClean="0"/>
                        <a:t>行為者への厳正な対処方針、内容の規定化と周知・啓発</a:t>
                      </a:r>
                      <a:endParaRPr kumimoji="1" lang="ja-JP" altLang="en-US" sz="1100" b="1" dirty="0"/>
                    </a:p>
                  </a:txBody>
                  <a:tcPr anchor="ctr"/>
                </a:tc>
              </a:tr>
              <a:tr h="354456">
                <a:tc>
                  <a:txBody>
                    <a:bodyPr/>
                    <a:lstStyle/>
                    <a:p>
                      <a:r>
                        <a:rPr kumimoji="1" lang="ja-JP" altLang="en-US" sz="1100" b="1" dirty="0" smtClean="0"/>
                        <a:t>３</a:t>
                      </a:r>
                      <a:endParaRPr kumimoji="1" lang="ja-JP" altLang="en-US" sz="1100" b="1" dirty="0"/>
                    </a:p>
                  </a:txBody>
                  <a:tcPr anchor="ctr"/>
                </a:tc>
                <a:tc>
                  <a:txBody>
                    <a:bodyPr/>
                    <a:lstStyle/>
                    <a:p>
                      <a:r>
                        <a:rPr kumimoji="1" lang="ja-JP" altLang="en-US" sz="1100" b="1" dirty="0" smtClean="0"/>
                        <a:t>相談窓口の設置</a:t>
                      </a:r>
                      <a:endParaRPr kumimoji="1" lang="ja-JP" altLang="en-US" sz="1100" b="1" dirty="0"/>
                    </a:p>
                  </a:txBody>
                  <a:tcPr anchor="ctr"/>
                </a:tc>
              </a:tr>
              <a:tr h="354456">
                <a:tc>
                  <a:txBody>
                    <a:bodyPr/>
                    <a:lstStyle/>
                    <a:p>
                      <a:r>
                        <a:rPr kumimoji="1" lang="ja-JP" altLang="en-US" sz="1100" b="1" dirty="0" smtClean="0"/>
                        <a:t>４</a:t>
                      </a:r>
                      <a:endParaRPr kumimoji="1" lang="ja-JP" altLang="en-US" sz="1100" b="1" dirty="0"/>
                    </a:p>
                  </a:txBody>
                  <a:tcPr anchor="ctr"/>
                </a:tc>
                <a:tc>
                  <a:txBody>
                    <a:bodyPr/>
                    <a:lstStyle/>
                    <a:p>
                      <a:r>
                        <a:rPr kumimoji="1" lang="ja-JP" altLang="en-US" sz="1100" b="1" dirty="0" smtClean="0"/>
                        <a:t>相談に対する適切な対応</a:t>
                      </a:r>
                      <a:endParaRPr kumimoji="1" lang="ja-JP" altLang="en-US" sz="1100" b="1" dirty="0"/>
                    </a:p>
                  </a:txBody>
                  <a:tcPr anchor="ctr"/>
                </a:tc>
              </a:tr>
              <a:tr h="354456">
                <a:tc>
                  <a:txBody>
                    <a:bodyPr/>
                    <a:lstStyle/>
                    <a:p>
                      <a:r>
                        <a:rPr kumimoji="1" lang="ja-JP" altLang="en-US" sz="1100" b="1" dirty="0" smtClean="0"/>
                        <a:t>５</a:t>
                      </a:r>
                      <a:endParaRPr kumimoji="1" lang="ja-JP" altLang="en-US" sz="1100" b="1" dirty="0"/>
                    </a:p>
                  </a:txBody>
                  <a:tcPr anchor="ctr"/>
                </a:tc>
                <a:tc>
                  <a:txBody>
                    <a:bodyPr/>
                    <a:lstStyle/>
                    <a:p>
                      <a:r>
                        <a:rPr kumimoji="1" lang="ja-JP" altLang="en-US" sz="1100" b="1" dirty="0" smtClean="0"/>
                        <a:t>あらゆるハラスメントへの一元的な相談体制整備（望ましい取り組み）</a:t>
                      </a:r>
                      <a:endParaRPr kumimoji="1" lang="ja-JP" altLang="en-US" sz="1100" b="1" dirty="0"/>
                    </a:p>
                  </a:txBody>
                  <a:tcPr anchor="ctr"/>
                </a:tc>
              </a:tr>
              <a:tr h="354456">
                <a:tc>
                  <a:txBody>
                    <a:bodyPr/>
                    <a:lstStyle/>
                    <a:p>
                      <a:r>
                        <a:rPr kumimoji="1" lang="ja-JP" altLang="en-US" sz="1100" b="1" dirty="0" smtClean="0"/>
                        <a:t>６</a:t>
                      </a:r>
                      <a:endParaRPr kumimoji="1" lang="ja-JP" altLang="en-US" sz="11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t>事実関係の迅速かつ正確な確認</a:t>
                      </a:r>
                    </a:p>
                  </a:txBody>
                  <a:tcPr anchor="ctr"/>
                </a:tc>
              </a:tr>
              <a:tr h="354456">
                <a:tc>
                  <a:txBody>
                    <a:bodyPr/>
                    <a:lstStyle/>
                    <a:p>
                      <a:r>
                        <a:rPr kumimoji="1" lang="ja-JP" altLang="en-US" sz="1100" b="1" dirty="0" smtClean="0"/>
                        <a:t>７</a:t>
                      </a:r>
                      <a:endParaRPr kumimoji="1" lang="ja-JP" altLang="en-US" sz="1100" b="1" dirty="0"/>
                    </a:p>
                  </a:txBody>
                  <a:tcPr anchor="ctr"/>
                </a:tc>
                <a:tc>
                  <a:txBody>
                    <a:bodyPr/>
                    <a:lstStyle/>
                    <a:p>
                      <a:r>
                        <a:rPr kumimoji="1" lang="ja-JP" altLang="en-US" sz="1100" b="1" dirty="0" smtClean="0"/>
                        <a:t>被害者に対する適正な配慮の措置の実施</a:t>
                      </a:r>
                      <a:endParaRPr kumimoji="1" lang="ja-JP" altLang="en-US" sz="1100" b="1" dirty="0"/>
                    </a:p>
                  </a:txBody>
                  <a:tcPr anchor="ctr"/>
                </a:tc>
              </a:tr>
              <a:tr h="354456">
                <a:tc>
                  <a:txBody>
                    <a:bodyPr/>
                    <a:lstStyle/>
                    <a:p>
                      <a:r>
                        <a:rPr kumimoji="1" lang="ja-JP" altLang="en-US" sz="1100" b="1" dirty="0" smtClean="0"/>
                        <a:t>８</a:t>
                      </a:r>
                      <a:endParaRPr kumimoji="1" lang="ja-JP" altLang="en-US" sz="1100" b="1" dirty="0"/>
                    </a:p>
                  </a:txBody>
                  <a:tcPr anchor="ctr"/>
                </a:tc>
                <a:tc>
                  <a:txBody>
                    <a:bodyPr/>
                    <a:lstStyle/>
                    <a:p>
                      <a:r>
                        <a:rPr kumimoji="1" lang="ja-JP" altLang="en-US" sz="1100" b="1" dirty="0" smtClean="0"/>
                        <a:t>行為者に対する適正な措置の実施</a:t>
                      </a:r>
                      <a:endParaRPr kumimoji="1" lang="ja-JP" altLang="en-US" sz="1100" b="1" dirty="0"/>
                    </a:p>
                  </a:txBody>
                  <a:tcPr anchor="ctr"/>
                </a:tc>
              </a:tr>
              <a:tr h="354456">
                <a:tc>
                  <a:txBody>
                    <a:bodyPr/>
                    <a:lstStyle/>
                    <a:p>
                      <a:r>
                        <a:rPr kumimoji="1" lang="ja-JP" altLang="en-US" sz="1100" b="1" dirty="0" smtClean="0"/>
                        <a:t>９</a:t>
                      </a:r>
                      <a:endParaRPr kumimoji="1" lang="ja-JP" altLang="en-US" sz="1100" b="1" dirty="0"/>
                    </a:p>
                  </a:txBody>
                  <a:tcPr anchor="ctr"/>
                </a:tc>
                <a:tc>
                  <a:txBody>
                    <a:bodyPr/>
                    <a:lstStyle/>
                    <a:p>
                      <a:r>
                        <a:rPr kumimoji="1" lang="ja-JP" altLang="en-US" sz="1100" b="1" dirty="0" smtClean="0"/>
                        <a:t>再発防止措置の実施</a:t>
                      </a:r>
                      <a:endParaRPr kumimoji="1" lang="ja-JP" altLang="en-US" sz="1100" b="1" dirty="0"/>
                    </a:p>
                  </a:txBody>
                  <a:tcPr anchor="ctr"/>
                </a:tc>
              </a:tr>
              <a:tr h="354456">
                <a:tc>
                  <a:txBody>
                    <a:bodyPr/>
                    <a:lstStyle/>
                    <a:p>
                      <a:r>
                        <a:rPr kumimoji="1" lang="en-US" altLang="ja-JP" sz="1100" b="1" dirty="0" smtClean="0"/>
                        <a:t>10</a:t>
                      </a:r>
                      <a:endParaRPr kumimoji="1" lang="ja-JP" altLang="en-US" sz="11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t>業務体制の整備など、事業主や妊娠等した労働者等の実情に応じた必要な措置</a:t>
                      </a:r>
                    </a:p>
                  </a:txBody>
                  <a:tcPr anchor="ctr"/>
                </a:tc>
              </a:tr>
              <a:tr h="354456">
                <a:tc>
                  <a:txBody>
                    <a:bodyPr/>
                    <a:lstStyle/>
                    <a:p>
                      <a:r>
                        <a:rPr kumimoji="1" lang="en-US" altLang="ja-JP" sz="1100" b="1" dirty="0" smtClean="0"/>
                        <a:t>11</a:t>
                      </a:r>
                      <a:endParaRPr kumimoji="1" lang="ja-JP" altLang="en-US" sz="11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t>労働者側も制度等の知識と業務を遂行する意識を持つこと等の周知・啓発（望ましい取り組み）</a:t>
                      </a:r>
                    </a:p>
                  </a:txBody>
                  <a:tcPr anchor="ctr"/>
                </a:tc>
              </a:tr>
              <a:tr h="354456">
                <a:tc>
                  <a:txBody>
                    <a:bodyPr/>
                    <a:lstStyle/>
                    <a:p>
                      <a:r>
                        <a:rPr kumimoji="1" lang="en-US" altLang="ja-JP" sz="1100" b="1" dirty="0" smtClean="0"/>
                        <a:t>12</a:t>
                      </a:r>
                      <a:endParaRPr kumimoji="1" lang="ja-JP" altLang="en-US" sz="11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t>当事者などのプライバシー保護のための措置の実施と周知</a:t>
                      </a:r>
                    </a:p>
                  </a:txBody>
                  <a:tcPr anchor="ctr"/>
                </a:tc>
              </a:tr>
              <a:tr h="354456">
                <a:tc>
                  <a:txBody>
                    <a:bodyPr/>
                    <a:lstStyle/>
                    <a:p>
                      <a:r>
                        <a:rPr kumimoji="1" lang="en-US" altLang="ja-JP" sz="1100" b="1" dirty="0" smtClean="0"/>
                        <a:t>13</a:t>
                      </a:r>
                      <a:endParaRPr kumimoji="1" lang="ja-JP" altLang="en-US" sz="11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t>相談、協力等を理由に不利益取扱いを行ってはならない旨の定めと周知・啓発</a:t>
                      </a:r>
                    </a:p>
                  </a:txBody>
                  <a:tcPr anchor="ct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242363336"/>
              </p:ext>
            </p:extLst>
          </p:nvPr>
        </p:nvGraphicFramePr>
        <p:xfrm>
          <a:off x="3851920" y="1412776"/>
          <a:ext cx="4968553" cy="4828776"/>
        </p:xfrm>
        <a:graphic>
          <a:graphicData uri="http://schemas.openxmlformats.org/drawingml/2006/table">
            <a:tbl>
              <a:tblPr firstRow="1" bandRow="1">
                <a:tableStyleId>{5940675A-B579-460E-94D1-54222C63F5DA}</a:tableStyleId>
              </a:tblPr>
              <a:tblGrid>
                <a:gridCol w="360040"/>
                <a:gridCol w="1440160"/>
                <a:gridCol w="576064"/>
                <a:gridCol w="2592289"/>
              </a:tblGrid>
              <a:tr h="318710">
                <a:tc>
                  <a:txBody>
                    <a:bodyPr/>
                    <a:lstStyle/>
                    <a:p>
                      <a:pPr>
                        <a:lnSpc>
                          <a:spcPts val="1400"/>
                        </a:lnSpc>
                      </a:pPr>
                      <a:endParaRPr kumimoji="1" lang="ja-JP" altLang="en-US" sz="1000" spc="-50" baseline="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600"/>
                        </a:lnSpc>
                      </a:pPr>
                      <a:r>
                        <a:rPr kumimoji="1" lang="ja-JP" altLang="en-US" sz="1000" spc="-50" baseline="0" dirty="0" smtClean="0">
                          <a:latin typeface="メイリオ" panose="020B0604030504040204" pitchFamily="50" charset="-128"/>
                          <a:ea typeface="メイリオ" panose="020B0604030504040204" pitchFamily="50" charset="-128"/>
                          <a:cs typeface="メイリオ" panose="020B0604030504040204" pitchFamily="50" charset="-128"/>
                        </a:rPr>
                        <a:t>事由</a:t>
                      </a:r>
                      <a:endParaRPr kumimoji="1" lang="ja-JP" altLang="en-US" sz="1000" spc="-5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3046" marR="93046" marT="90000" marB="46800" anchor="b">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600"/>
                        </a:lnSpc>
                      </a:pPr>
                      <a:r>
                        <a:rPr kumimoji="1" lang="ja-JP" altLang="en-US" sz="1000" spc="-50" baseline="0" dirty="0" smtClean="0">
                          <a:latin typeface="メイリオ" panose="020B0604030504040204" pitchFamily="50" charset="-128"/>
                          <a:ea typeface="メイリオ" panose="020B0604030504040204" pitchFamily="50" charset="-128"/>
                          <a:cs typeface="メイリオ" panose="020B0604030504040204" pitchFamily="50" charset="-128"/>
                        </a:rPr>
                        <a:t>行為者</a:t>
                      </a:r>
                      <a:endParaRPr kumimoji="1" lang="ja-JP" altLang="en-US" sz="1000" spc="-5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3046" marR="93046" marT="90000" marB="468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600"/>
                        </a:lnSpc>
                      </a:pPr>
                      <a:r>
                        <a:rPr kumimoji="1" lang="ja-JP" altLang="en-US" sz="1000" spc="-50" baseline="0" dirty="0" smtClean="0">
                          <a:latin typeface="メイリオ" panose="020B0604030504040204" pitchFamily="50" charset="-128"/>
                          <a:ea typeface="メイリオ" panose="020B0604030504040204" pitchFamily="50" charset="-128"/>
                          <a:cs typeface="メイリオ" panose="020B0604030504040204" pitchFamily="50" charset="-128"/>
                        </a:rPr>
                        <a:t>行為類型</a:t>
                      </a:r>
                      <a:endParaRPr kumimoji="1" lang="ja-JP" altLang="en-US" sz="1000" spc="-50" baseline="0" dirty="0">
                        <a:latin typeface="メイリオ" panose="020B0604030504040204" pitchFamily="50" charset="-128"/>
                        <a:ea typeface="メイリオ" panose="020B0604030504040204" pitchFamily="50" charset="-128"/>
                        <a:cs typeface="メイリオ" panose="020B0604030504040204" pitchFamily="50" charset="-128"/>
                      </a:endParaRPr>
                    </a:p>
                  </a:txBody>
                  <a:tcPr marL="93046" marR="93046" marT="90000" marB="46800" anchor="b">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r>
              <a:tr h="487187">
                <a:tc rowSpan="6">
                  <a:txBody>
                    <a:bodyPr/>
                    <a:lstStyle/>
                    <a:p>
                      <a:pPr algn="ctr">
                        <a:lnSpc>
                          <a:spcPts val="1800"/>
                        </a:lnSpc>
                      </a:pPr>
                      <a:r>
                        <a:rPr kumimoji="1" lang="ja-JP" altLang="en-US" sz="1200" b="1" spc="-5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制度等の利用への嫌がらせ型</a:t>
                      </a:r>
                      <a:endParaRPr kumimoji="1" lang="en-US" altLang="ja-JP" sz="1200" b="1" spc="-5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49846" marR="33231" marT="46800" marB="46800" vert="eaVert"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00" u="sng" spc="-50" baseline="0" dirty="0" smtClean="0"/>
                        <a:t>①利用の請求等をしたい旨を相談した</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rowSpan="3">
                  <a:txBody>
                    <a:bodyPr/>
                    <a:lstStyle/>
                    <a:p>
                      <a:pPr algn="ctr">
                        <a:lnSpc>
                          <a:spcPts val="1600"/>
                        </a:lnSpc>
                      </a:pPr>
                      <a:r>
                        <a:rPr kumimoji="1" lang="ja-JP" altLang="en-US" sz="1000" spc="-50" baseline="0" dirty="0" smtClean="0"/>
                        <a:t>上司</a:t>
                      </a:r>
                      <a:endParaRPr kumimoji="1" lang="ja-JP" altLang="en-US" sz="1000" spc="-5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000" u="none" spc="-50" baseline="0" dirty="0" smtClean="0"/>
                        <a:t>解雇その他不利益な取扱い</a:t>
                      </a:r>
                      <a:r>
                        <a:rPr kumimoji="1" lang="ja-JP" altLang="en-US" sz="1000" u="sng" spc="-50" baseline="0" dirty="0" smtClean="0"/>
                        <a:t>を示唆</a:t>
                      </a:r>
                      <a:endParaRPr kumimoji="1" lang="en-US" altLang="ja-JP" sz="1000" u="sng" spc="-50" baseline="0" dirty="0" smtClean="0"/>
                    </a:p>
                    <a:p>
                      <a:pPr>
                        <a:lnSpc>
                          <a:spcPts val="1700"/>
                        </a:lnSpc>
                      </a:pPr>
                      <a:r>
                        <a:rPr kumimoji="1" lang="ja-JP" altLang="en-US" sz="1000" u="none" spc="-50" baseline="0" dirty="0" smtClean="0"/>
                        <a:t>請求等をしないように言う　（</a:t>
                      </a:r>
                      <a:r>
                        <a:rPr kumimoji="1" lang="en-US" altLang="ja-JP" sz="1000" u="none" spc="-50" baseline="0" dirty="0" smtClean="0"/>
                        <a:t>※</a:t>
                      </a:r>
                      <a:r>
                        <a:rPr kumimoji="1" lang="ja-JP" altLang="en-US" sz="1000" u="none" spc="-50" baseline="0" dirty="0" smtClean="0"/>
                        <a:t>１）</a:t>
                      </a:r>
                      <a:endParaRPr kumimoji="1" lang="en-US" altLang="ja-JP" sz="1000" u="none" spc="-50" baseline="0" dirty="0" smtClean="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tcPr>
                </a:tc>
              </a:tr>
              <a:tr h="487187">
                <a:tc vMerge="1">
                  <a:txBody>
                    <a:bodyPr/>
                    <a:lstStyle/>
                    <a:p>
                      <a:endParaRPr kumimoji="1" lang="ja-JP" altLang="en-US"/>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00" spc="-50" baseline="0" dirty="0" smtClean="0"/>
                        <a:t>②利用の請求等をした</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vMerge="1">
                  <a:txBody>
                    <a:bodyPr/>
                    <a:lstStyle/>
                    <a:p>
                      <a:endParaRPr kumimoji="1" lang="ja-JP" altLang="en-US"/>
                    </a:p>
                  </a:txBody>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000" u="none" spc="-50" baseline="0" dirty="0" smtClean="0"/>
                        <a:t>解雇その他不利益な取扱い</a:t>
                      </a:r>
                      <a:r>
                        <a:rPr kumimoji="1" lang="ja-JP" altLang="en-US" sz="1000" u="sng" spc="-50" baseline="0" dirty="0" smtClean="0"/>
                        <a:t>を示唆</a:t>
                      </a:r>
                      <a:endParaRPr kumimoji="1" lang="en-US" altLang="ja-JP" sz="1000" u="sng" spc="-50" baseline="0" dirty="0" smtClean="0"/>
                    </a:p>
                    <a:p>
                      <a:pPr>
                        <a:lnSpc>
                          <a:spcPts val="1700"/>
                        </a:lnSpc>
                      </a:pPr>
                      <a:r>
                        <a:rPr kumimoji="1" lang="ja-JP" altLang="en-US" sz="1000" u="none" spc="-50" baseline="0" dirty="0" smtClean="0"/>
                        <a:t>請求等を取り下げるように言う　（</a:t>
                      </a:r>
                      <a:r>
                        <a:rPr kumimoji="1" lang="en-US" altLang="ja-JP" sz="1000" u="none" spc="-50" baseline="0" dirty="0" smtClean="0"/>
                        <a:t>※</a:t>
                      </a:r>
                      <a:r>
                        <a:rPr kumimoji="1" lang="ja-JP" altLang="en-US" sz="1000" u="none" spc="-50" baseline="0" dirty="0" smtClean="0"/>
                        <a:t>１）</a:t>
                      </a:r>
                      <a:endParaRPr kumimoji="1" lang="en-US" altLang="ja-JP" sz="1000" u="none" spc="-50" baseline="0" dirty="0" smtClean="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r>
              <a:tr h="487187">
                <a:tc vMerge="1">
                  <a:txBody>
                    <a:bodyPr/>
                    <a:lstStyle/>
                    <a:p>
                      <a:endParaRPr kumimoji="1" lang="ja-JP" altLang="en-US" sz="1400" dirty="0"/>
                    </a:p>
                  </a:txBody>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00" spc="-50" baseline="0" dirty="0" smtClean="0"/>
                        <a:t>③利用した</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000" u="none" spc="-50" baseline="0" dirty="0" smtClean="0"/>
                        <a:t>解雇その他不利益な取扱い</a:t>
                      </a:r>
                      <a:r>
                        <a:rPr kumimoji="1" lang="ja-JP" altLang="en-US" sz="1000" u="sng" spc="-50" baseline="0" dirty="0" smtClean="0"/>
                        <a:t>を示唆</a:t>
                      </a:r>
                      <a:endParaRPr kumimoji="1" lang="en-US" altLang="ja-JP" sz="1000" u="none" spc="-50" baseline="0" dirty="0" smtClean="0"/>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000" u="none" spc="-50" baseline="0" dirty="0" smtClean="0"/>
                        <a:t>繰り返し又は継続的に</a:t>
                      </a:r>
                      <a:r>
                        <a:rPr kumimoji="1" lang="ja-JP" altLang="en-US" sz="1000" spc="-50" baseline="0" dirty="0" smtClean="0"/>
                        <a:t>嫌がらせ等をする（</a:t>
                      </a:r>
                      <a:r>
                        <a:rPr kumimoji="1" lang="en-US" altLang="ja-JP" sz="1000" spc="-50" baseline="0" dirty="0" smtClean="0"/>
                        <a:t>※</a:t>
                      </a:r>
                      <a:r>
                        <a:rPr kumimoji="1" lang="ja-JP" altLang="en-US" sz="1000" spc="-50" baseline="0" dirty="0" smtClean="0"/>
                        <a:t>２）</a:t>
                      </a:r>
                      <a:endParaRPr kumimoji="1" lang="en-US" altLang="ja-JP" sz="1000" spc="-50" baseline="0" dirty="0" smtClean="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r>
              <a:tr h="487187">
                <a:tc vMerge="1">
                  <a:txBody>
                    <a:bodyPr/>
                    <a:lstStyle/>
                    <a:p>
                      <a:endParaRPr kumimoji="1" lang="ja-JP" altLang="en-US" sz="1400" dirty="0"/>
                    </a:p>
                  </a:txBody>
                  <a:tcPr/>
                </a:tc>
                <a:tc>
                  <a:txBody>
                    <a:bodyPr/>
                    <a:lstStyle/>
                    <a:p>
                      <a:pPr>
                        <a:lnSpc>
                          <a:spcPts val="1600"/>
                        </a:lnSpc>
                      </a:pPr>
                      <a:r>
                        <a:rPr kumimoji="1" lang="ja-JP" altLang="en-US" sz="1000" u="sng" spc="-50" baseline="0" dirty="0" smtClean="0"/>
                        <a:t>①利用の請求等をしたい旨を伝えた</a:t>
                      </a:r>
                      <a:endParaRPr kumimoji="1" lang="ja-JP" altLang="en-US" sz="1000" u="sng" spc="-50" baseline="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tcPr>
                </a:tc>
                <a:tc rowSpan="3">
                  <a:txBody>
                    <a:bodyPr/>
                    <a:lstStyle/>
                    <a:p>
                      <a:pPr algn="ctr">
                        <a:lnSpc>
                          <a:spcPts val="1600"/>
                        </a:lnSpc>
                      </a:pPr>
                      <a:r>
                        <a:rPr kumimoji="1" lang="ja-JP" altLang="en-US" sz="1000" spc="-50" baseline="0" dirty="0" smtClean="0"/>
                        <a:t>同僚</a:t>
                      </a:r>
                      <a:endParaRPr kumimoji="1" lang="ja-JP" altLang="en-US" sz="1000" spc="-5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ts val="1700"/>
                        </a:lnSpc>
                      </a:pPr>
                      <a:r>
                        <a:rPr kumimoji="1" lang="ja-JP" altLang="en-US" sz="1000" u="none" spc="-50" baseline="0" dirty="0" smtClean="0"/>
                        <a:t>繰り返し又は継続的に請求等をしないように言う　（</a:t>
                      </a:r>
                      <a:r>
                        <a:rPr kumimoji="1" lang="en-US" altLang="ja-JP" sz="1000" u="none" spc="-50" baseline="0" dirty="0" smtClean="0"/>
                        <a:t>※</a:t>
                      </a:r>
                      <a:r>
                        <a:rPr kumimoji="1" lang="ja-JP" altLang="en-US" sz="1000" u="none" spc="-50" baseline="0" dirty="0" smtClean="0"/>
                        <a:t>１）</a:t>
                      </a:r>
                      <a:endParaRPr kumimoji="1" lang="ja-JP" altLang="en-US" sz="1000" u="none" spc="-50" baseline="0" dirty="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tcPr>
                </a:tc>
              </a:tr>
              <a:tr h="487187">
                <a:tc vMerge="1">
                  <a:txBody>
                    <a:bodyPr/>
                    <a:lstStyle/>
                    <a:p>
                      <a:endParaRPr kumimoji="1" lang="ja-JP" altLang="en-US" sz="1400"/>
                    </a:p>
                  </a:txBody>
                  <a:tcPr/>
                </a:tc>
                <a:tc>
                  <a:txBody>
                    <a:bodyPr/>
                    <a:lstStyle/>
                    <a:p>
                      <a:pPr>
                        <a:lnSpc>
                          <a:spcPts val="1600"/>
                        </a:lnSpc>
                      </a:pPr>
                      <a:r>
                        <a:rPr kumimoji="1" lang="ja-JP" altLang="en-US" sz="1000" spc="-50" baseline="0" dirty="0" smtClean="0"/>
                        <a:t>②利用の請求等をした</a:t>
                      </a:r>
                      <a:endParaRPr kumimoji="1" lang="ja-JP" altLang="en-US" sz="1000" spc="-50" baseline="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c vMerge="1">
                  <a:txBody>
                    <a:bodyPr/>
                    <a:lstStyle/>
                    <a:p>
                      <a:endParaRPr kumimoji="1" lang="ja-JP" altLang="en-US" sz="1400" dirty="0"/>
                    </a:p>
                  </a:txBody>
                  <a:tcPr/>
                </a:tc>
                <a:tc>
                  <a:txBody>
                    <a:bodyPr/>
                    <a:lstStyle/>
                    <a:p>
                      <a:pPr>
                        <a:lnSpc>
                          <a:spcPts val="1700"/>
                        </a:lnSpc>
                      </a:pPr>
                      <a:r>
                        <a:rPr kumimoji="1" lang="ja-JP" altLang="en-US" sz="1000" u="none" spc="-50" baseline="0" dirty="0" smtClean="0"/>
                        <a:t>繰り返し又は継続的に請求等を取り下げるように言う（</a:t>
                      </a:r>
                      <a:r>
                        <a:rPr kumimoji="1" lang="en-US" altLang="ja-JP" sz="1000" u="none" spc="-50" baseline="0" dirty="0" smtClean="0"/>
                        <a:t>※</a:t>
                      </a:r>
                      <a:r>
                        <a:rPr kumimoji="1" lang="ja-JP" altLang="en-US" sz="1000" u="none" spc="-50" baseline="0" dirty="0" smtClean="0"/>
                        <a:t>１）</a:t>
                      </a:r>
                      <a:endParaRPr kumimoji="1" lang="ja-JP" altLang="en-US" sz="1000" u="none" spc="-50" baseline="0" dirty="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tcPr>
                </a:tc>
              </a:tr>
              <a:tr h="337648">
                <a:tc vMerge="1">
                  <a:txBody>
                    <a:bodyPr/>
                    <a:lstStyle/>
                    <a:p>
                      <a:endParaRPr kumimoji="1" lang="ja-JP" altLang="en-US" sz="1400" dirty="0"/>
                    </a:p>
                  </a:txBody>
                  <a:tcPr/>
                </a:tc>
                <a:tc>
                  <a:txBody>
                    <a:bodyPr/>
                    <a:lstStyle/>
                    <a:p>
                      <a:pPr>
                        <a:lnSpc>
                          <a:spcPts val="1600"/>
                        </a:lnSpc>
                      </a:pPr>
                      <a:r>
                        <a:rPr kumimoji="1" lang="ja-JP" altLang="en-US" sz="1000" spc="-50" baseline="0" dirty="0" smtClean="0"/>
                        <a:t>③利用した</a:t>
                      </a:r>
                      <a:endParaRPr kumimoji="1" lang="ja-JP" altLang="en-US" sz="1000" spc="-50" baseline="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tcPr>
                </a:tc>
                <a:tc vMerge="1">
                  <a:txBody>
                    <a:bodyPr/>
                    <a:lstStyle/>
                    <a:p>
                      <a:pPr algn="ctr"/>
                      <a:endParaRPr kumimoji="1" lang="ja-JP" altLang="en-US" sz="1400" dirty="0"/>
                    </a:p>
                  </a:txBody>
                  <a:tcPr anchor="ctr"/>
                </a:tc>
                <a:tc>
                  <a:txBody>
                    <a:bodyPr/>
                    <a:lstStyle/>
                    <a:p>
                      <a:pPr>
                        <a:lnSpc>
                          <a:spcPts val="1600"/>
                        </a:lnSpc>
                      </a:pPr>
                      <a:r>
                        <a:rPr kumimoji="1" lang="ja-JP" altLang="en-US" sz="1000" u="none" spc="-50" baseline="0" dirty="0" smtClean="0"/>
                        <a:t>繰り返し又は継続的に</a:t>
                      </a:r>
                      <a:r>
                        <a:rPr kumimoji="1" lang="ja-JP" altLang="en-US" sz="1000" spc="-50" baseline="0" dirty="0" smtClean="0"/>
                        <a:t>嫌がらせ等をする（</a:t>
                      </a:r>
                      <a:r>
                        <a:rPr kumimoji="1" lang="en-US" altLang="ja-JP" sz="1000" spc="-50" baseline="0" dirty="0" smtClean="0"/>
                        <a:t>※</a:t>
                      </a:r>
                      <a:r>
                        <a:rPr kumimoji="1" lang="ja-JP" altLang="en-US" sz="1000" spc="-50" baseline="0" dirty="0" smtClean="0"/>
                        <a:t>２）</a:t>
                      </a:r>
                      <a:endParaRPr kumimoji="1" lang="en-US" altLang="ja-JP" sz="1000" spc="-50" baseline="0" dirty="0" smtClean="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28575" cap="flat" cmpd="sng" algn="ctr">
                      <a:solidFill>
                        <a:schemeClr val="tx1"/>
                      </a:solidFill>
                      <a:prstDash val="solid"/>
                      <a:round/>
                      <a:headEnd type="none" w="med" len="med"/>
                      <a:tailEnd type="none" w="med" len="med"/>
                    </a:lnB>
                  </a:tcPr>
                </a:tc>
              </a:tr>
              <a:tr h="806381">
                <a:tc rowSpan="2">
                  <a:txBody>
                    <a:bodyPr/>
                    <a:lstStyle/>
                    <a:p>
                      <a:pPr algn="ctr">
                        <a:lnSpc>
                          <a:spcPts val="1600"/>
                        </a:lnSpc>
                      </a:pPr>
                      <a:r>
                        <a:rPr kumimoji="1" lang="ja-JP" altLang="en-US" sz="1200" b="1" u="none" spc="-5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状態への嫌がらせ型</a:t>
                      </a:r>
                      <a:endParaRPr kumimoji="1" lang="en-US" altLang="ja-JP" sz="1200" b="1" u="none" spc="-5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3231" marR="0" marT="46800" marB="46800" vert="eaVert"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nSpc>
                          <a:spcPts val="1600"/>
                        </a:lnSpc>
                      </a:pPr>
                      <a:r>
                        <a:rPr kumimoji="1" lang="ja-JP" altLang="en-US" sz="1000" spc="-50" baseline="0" dirty="0" smtClean="0"/>
                        <a:t>妊娠した、出産した、</a:t>
                      </a:r>
                      <a:r>
                        <a:rPr kumimoji="1" lang="ja-JP" altLang="en-US" sz="1000" spc="-50" baseline="0" dirty="0" err="1" smtClean="0"/>
                        <a:t>つ</a:t>
                      </a:r>
                      <a:r>
                        <a:rPr kumimoji="1" lang="ja-JP" altLang="en-US" sz="1000" spc="-50" baseline="0" dirty="0" smtClean="0"/>
                        <a:t>わり等による労働能率の低下等、就業制限により就業できない</a:t>
                      </a:r>
                      <a:endParaRPr kumimoji="1" lang="ja-JP" altLang="en-US" sz="1000" spc="-50" baseline="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lnSpc>
                          <a:spcPts val="1600"/>
                        </a:lnSpc>
                      </a:pPr>
                      <a:r>
                        <a:rPr kumimoji="1" lang="ja-JP" altLang="en-US" sz="1000" spc="-50" baseline="0" dirty="0" smtClean="0"/>
                        <a:t>上司</a:t>
                      </a:r>
                      <a:endParaRPr kumimoji="1" lang="ja-JP" altLang="en-US" sz="1000" spc="-5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00"/>
                        </a:lnSpc>
                      </a:pPr>
                      <a:r>
                        <a:rPr kumimoji="1" lang="ja-JP" altLang="en-US" sz="1000" spc="-50" baseline="0" dirty="0" smtClean="0"/>
                        <a:t>解雇その他不利益な取扱い</a:t>
                      </a:r>
                      <a:r>
                        <a:rPr kumimoji="1" lang="ja-JP" altLang="en-US" sz="1000" u="sng" spc="-50" baseline="0" dirty="0" smtClean="0"/>
                        <a:t>を示唆</a:t>
                      </a:r>
                      <a:endParaRPr kumimoji="1" lang="en-US" altLang="ja-JP" sz="1000" u="sng" spc="-50" baseline="0" dirty="0" smtClean="0"/>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50" normalizeH="0" baseline="0" noProof="0" dirty="0" smtClean="0">
                          <a:ln>
                            <a:noFill/>
                          </a:ln>
                          <a:solidFill>
                            <a:prstClr val="black"/>
                          </a:solidFill>
                          <a:effectLst/>
                          <a:uLnTx/>
                          <a:uFillTx/>
                          <a:latin typeface="+mn-lt"/>
                          <a:ea typeface="+mn-ea"/>
                          <a:cs typeface="+mn-cs"/>
                        </a:rPr>
                        <a:t>繰り返し又は継続的に嫌がらせ等をする（</a:t>
                      </a:r>
                      <a:r>
                        <a:rPr kumimoji="1" lang="en-US" altLang="ja-JP" sz="1000" b="0" i="0" u="none" strike="noStrike" kern="1200" cap="none" spc="-50" normalizeH="0" baseline="0" noProof="0" dirty="0" smtClean="0">
                          <a:ln>
                            <a:noFill/>
                          </a:ln>
                          <a:solidFill>
                            <a:prstClr val="black"/>
                          </a:solidFill>
                          <a:effectLst/>
                          <a:uLnTx/>
                          <a:uFillTx/>
                          <a:latin typeface="+mn-lt"/>
                          <a:ea typeface="+mn-ea"/>
                          <a:cs typeface="+mn-cs"/>
                        </a:rPr>
                        <a:t>※</a:t>
                      </a:r>
                      <a:r>
                        <a:rPr kumimoji="1" lang="ja-JP" altLang="en-US" sz="1000" b="0" i="0" u="none" strike="noStrike" kern="1200" cap="none" spc="-50" normalizeH="0" baseline="0" noProof="0" dirty="0" smtClean="0">
                          <a:ln>
                            <a:noFill/>
                          </a:ln>
                          <a:solidFill>
                            <a:prstClr val="black"/>
                          </a:solidFill>
                          <a:effectLst/>
                          <a:uLnTx/>
                          <a:uFillTx/>
                          <a:latin typeface="+mn-lt"/>
                          <a:ea typeface="+mn-ea"/>
                          <a:cs typeface="+mn-cs"/>
                        </a:rPr>
                        <a:t>２）</a:t>
                      </a:r>
                      <a:endParaRPr kumimoji="1" lang="en-US" altLang="ja-JP" sz="1000" b="0" i="0" u="none" strike="noStrike" kern="1200" cap="none" spc="-5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8547">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000" spc="-50" baseline="0" dirty="0" smtClean="0"/>
                        <a:t>同僚</a:t>
                      </a:r>
                      <a:endParaRPr kumimoji="1" lang="ja-JP" altLang="en-US" sz="1000" spc="-5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000" u="none" spc="-50" baseline="0" dirty="0" smtClean="0"/>
                        <a:t>繰り返し又は継続的に</a:t>
                      </a:r>
                      <a:r>
                        <a:rPr kumimoji="1" lang="ja-JP" altLang="en-US" sz="1000" spc="-50" baseline="0" dirty="0" smtClean="0"/>
                        <a:t>嫌がらせ等をする（</a:t>
                      </a:r>
                      <a:r>
                        <a:rPr kumimoji="1" lang="en-US" altLang="ja-JP" sz="1000" spc="-50" baseline="0" dirty="0" smtClean="0"/>
                        <a:t>※</a:t>
                      </a:r>
                      <a:r>
                        <a:rPr kumimoji="1" lang="ja-JP" altLang="en-US" sz="1000" spc="-50" baseline="0" dirty="0" smtClean="0"/>
                        <a:t>２）</a:t>
                      </a:r>
                      <a:endParaRPr kumimoji="1" lang="en-US" altLang="ja-JP" sz="1000" spc="-50" baseline="0" dirty="0" smtClean="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6" name="テキスト ボックス 15"/>
          <p:cNvSpPr txBox="1"/>
          <p:nvPr/>
        </p:nvSpPr>
        <p:spPr>
          <a:xfrm>
            <a:off x="4422078" y="1069659"/>
            <a:ext cx="3796232" cy="338554"/>
          </a:xfrm>
          <a:prstGeom prst="rect">
            <a:avLst/>
          </a:prstGeom>
          <a:noFill/>
        </p:spPr>
        <p:txBody>
          <a:bodyPr wrap="none" rtlCol="0">
            <a:spAutoFit/>
          </a:bodyPr>
          <a:lstStyle/>
          <a:p>
            <a:r>
              <a:rPr kumimoji="1" lang="ja-JP" altLang="en-US" sz="1600" b="1" dirty="0" smtClean="0"/>
              <a:t>防止措置の対象となるハラスメントの内容</a:t>
            </a:r>
            <a:endParaRPr kumimoji="1" lang="ja-JP" altLang="en-US" sz="1600" b="1" dirty="0"/>
          </a:p>
        </p:txBody>
      </p:sp>
      <p:sp>
        <p:nvSpPr>
          <p:cNvPr id="19" name="テキスト ボックス 18"/>
          <p:cNvSpPr txBox="1"/>
          <p:nvPr/>
        </p:nvSpPr>
        <p:spPr>
          <a:xfrm>
            <a:off x="3995936" y="6178618"/>
            <a:ext cx="5433178" cy="646331"/>
          </a:xfrm>
          <a:prstGeom prst="rect">
            <a:avLst/>
          </a:prstGeom>
          <a:noFill/>
        </p:spPr>
        <p:txBody>
          <a:bodyPr wrap="square" rtlCol="0">
            <a:spAutoFit/>
          </a:bodyPr>
          <a:lstStyle/>
          <a:p>
            <a:r>
              <a:rPr lang="ja-JP" altLang="en-US" sz="900" u="sng" dirty="0" smtClean="0">
                <a:solidFill>
                  <a:prstClr val="black"/>
                </a:solidFill>
              </a:rPr>
              <a:t>（注）下線部は現行、事業主に禁止される範囲</a:t>
            </a:r>
            <a:r>
              <a:rPr lang="ja-JP" altLang="en-US" sz="900" u="sng" dirty="0">
                <a:solidFill>
                  <a:prstClr val="black"/>
                </a:solidFill>
              </a:rPr>
              <a:t>よりも</a:t>
            </a:r>
            <a:r>
              <a:rPr lang="ja-JP" altLang="en-US" sz="900" u="sng" dirty="0" smtClean="0">
                <a:solidFill>
                  <a:prstClr val="black"/>
                </a:solidFill>
              </a:rPr>
              <a:t>広がっている部分</a:t>
            </a:r>
            <a:endParaRPr lang="en-US" altLang="ja-JP" sz="900" u="sng" dirty="0" smtClean="0">
              <a:solidFill>
                <a:prstClr val="black"/>
              </a:solidFill>
            </a:endParaRPr>
          </a:p>
          <a:p>
            <a:r>
              <a:rPr lang="en-US" altLang="ja-JP" sz="900" dirty="0" smtClean="0">
                <a:solidFill>
                  <a:prstClr val="black"/>
                </a:solidFill>
              </a:rPr>
              <a:t>※</a:t>
            </a:r>
            <a:r>
              <a:rPr lang="ja-JP" altLang="en-US" sz="900" dirty="0" smtClean="0">
                <a:solidFill>
                  <a:prstClr val="black"/>
                </a:solidFill>
              </a:rPr>
              <a:t>１　客観的にみて、労働者の制度等の利用が阻害されるものが該当</a:t>
            </a:r>
            <a:endParaRPr lang="en-US" altLang="ja-JP" sz="900" dirty="0" smtClean="0">
              <a:solidFill>
                <a:prstClr val="black"/>
              </a:solidFill>
            </a:endParaRPr>
          </a:p>
          <a:p>
            <a:r>
              <a:rPr lang="en-US" altLang="ja-JP" sz="900" dirty="0" smtClean="0">
                <a:solidFill>
                  <a:prstClr val="black"/>
                </a:solidFill>
              </a:rPr>
              <a:t>※</a:t>
            </a:r>
            <a:r>
              <a:rPr lang="ja-JP" altLang="en-US" sz="900" dirty="0" smtClean="0">
                <a:solidFill>
                  <a:prstClr val="black"/>
                </a:solidFill>
              </a:rPr>
              <a:t>２　客観的にみて、労働者の能力の発揮や継続就業に重大な悪影響が生じる等、</a:t>
            </a:r>
            <a:endParaRPr lang="en-US" altLang="ja-JP" sz="900" dirty="0" smtClean="0">
              <a:solidFill>
                <a:prstClr val="black"/>
              </a:solidFill>
            </a:endParaRPr>
          </a:p>
          <a:p>
            <a:r>
              <a:rPr lang="ja-JP" altLang="en-US" sz="900" dirty="0" smtClean="0">
                <a:solidFill>
                  <a:prstClr val="black"/>
                </a:solidFill>
              </a:rPr>
              <a:t>　　　　労働者が就業する上で看過できない支障が生じるようなものが該当</a:t>
            </a:r>
            <a:endParaRPr lang="ja-JP" altLang="en-US" sz="900" dirty="0">
              <a:solidFill>
                <a:prstClr val="blac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TotalTime>
  <Words>1904</Words>
  <Application>Microsoft Office PowerPoint</Application>
  <PresentationFormat>画面に合わせる (4:3)</PresentationFormat>
  <Paragraphs>235</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HG丸ｺﾞｼｯｸM-PRO</vt:lpstr>
      <vt:lpstr>ＭＳ Ｐゴシック</vt:lpstr>
      <vt:lpstr>ＭＳ ゴシック</vt:lpstr>
      <vt:lpstr>メイリオ</vt:lpstr>
      <vt:lpstr>Arial</vt:lpstr>
      <vt:lpstr>Calibri</vt:lpstr>
      <vt:lpstr>4_Office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齋藤 勉</cp:lastModifiedBy>
  <cp:revision>77</cp:revision>
  <dcterms:created xsi:type="dcterms:W3CDTF">2016-07-12T04:30:02Z</dcterms:created>
  <dcterms:modified xsi:type="dcterms:W3CDTF">2017-03-06T03:28:51Z</dcterms:modified>
</cp:coreProperties>
</file>